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8" r:id="rId1"/>
  </p:sldMasterIdLst>
  <p:notesMasterIdLst>
    <p:notesMasterId r:id="rId28"/>
  </p:notesMasterIdLst>
  <p:sldIdLst>
    <p:sldId id="256" r:id="rId2"/>
    <p:sldId id="268" r:id="rId3"/>
    <p:sldId id="261" r:id="rId4"/>
    <p:sldId id="262" r:id="rId5"/>
    <p:sldId id="263" r:id="rId6"/>
    <p:sldId id="264" r:id="rId7"/>
    <p:sldId id="265" r:id="rId8"/>
    <p:sldId id="269" r:id="rId9"/>
    <p:sldId id="270" r:id="rId10"/>
    <p:sldId id="267" r:id="rId11"/>
    <p:sldId id="283" r:id="rId12"/>
    <p:sldId id="271" r:id="rId13"/>
    <p:sldId id="272" r:id="rId14"/>
    <p:sldId id="277" r:id="rId15"/>
    <p:sldId id="288" r:id="rId16"/>
    <p:sldId id="290" r:id="rId17"/>
    <p:sldId id="284" r:id="rId18"/>
    <p:sldId id="285" r:id="rId19"/>
    <p:sldId id="291" r:id="rId20"/>
    <p:sldId id="289" r:id="rId21"/>
    <p:sldId id="292" r:id="rId22"/>
    <p:sldId id="278" r:id="rId23"/>
    <p:sldId id="287" r:id="rId24"/>
    <p:sldId id="282" r:id="rId25"/>
    <p:sldId id="276" r:id="rId26"/>
    <p:sldId id="281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EDBC2F9-1592-7D4D-BC96-4DF095285FC1}">
          <p14:sldIdLst>
            <p14:sldId id="256"/>
          </p14:sldIdLst>
        </p14:section>
        <p14:section name="Emily" id="{3379B52A-096A-6E48-BF0E-047176038050}">
          <p14:sldIdLst>
            <p14:sldId id="268"/>
            <p14:sldId id="261"/>
            <p14:sldId id="262"/>
          </p14:sldIdLst>
        </p14:section>
        <p14:section name="Tye" id="{AF2CDCC2-2BC2-D74B-8ACE-1AAC91EF6DE0}">
          <p14:sldIdLst>
            <p14:sldId id="263"/>
            <p14:sldId id="264"/>
          </p14:sldIdLst>
        </p14:section>
        <p14:section name="Ruchi" id="{362ECDDC-7CC1-204A-96D5-EE0BF3CE50F7}">
          <p14:sldIdLst>
            <p14:sldId id="265"/>
            <p14:sldId id="269"/>
            <p14:sldId id="270"/>
          </p14:sldIdLst>
        </p14:section>
        <p14:section name="Lauren" id="{0428C293-2824-534A-9063-2CC0C7B7469E}">
          <p14:sldIdLst>
            <p14:sldId id="267"/>
            <p14:sldId id="283"/>
          </p14:sldIdLst>
        </p14:section>
        <p14:section name="Steve" id="{201E25B3-B148-5A46-AD25-41B369326945}">
          <p14:sldIdLst>
            <p14:sldId id="271"/>
            <p14:sldId id="272"/>
          </p14:sldIdLst>
        </p14:section>
        <p14:section name="Tyler" id="{1B3FEFD8-D53A-C246-A1E5-016BA9A182D9}">
          <p14:sldIdLst>
            <p14:sldId id="277"/>
          </p14:sldIdLst>
        </p14:section>
        <p14:section name="Emily" id="{F07483B9-EF81-364B-B1DE-E6515C21AA71}">
          <p14:sldIdLst>
            <p14:sldId id="288"/>
            <p14:sldId id="290"/>
            <p14:sldId id="284"/>
            <p14:sldId id="285"/>
            <p14:sldId id="291"/>
            <p14:sldId id="289"/>
            <p14:sldId id="292"/>
            <p14:sldId id="278"/>
            <p14:sldId id="287"/>
            <p14:sldId id="282"/>
            <p14:sldId id="276"/>
            <p14:sldId id="28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85917"/>
  </p:normalViewPr>
  <p:slideViewPr>
    <p:cSldViewPr snapToGrid="0">
      <p:cViewPr varScale="1">
        <p:scale>
          <a:sx n="95" d="100"/>
          <a:sy n="95" d="100"/>
        </p:scale>
        <p:origin x="200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B18C35-3676-4A66-AEF9-21AC3D4F303B}" type="doc">
      <dgm:prSet loTypeId="urn:microsoft.com/office/officeart/2005/8/layout/defaul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AD25623-BEE4-4006-9753-545297F85CD4}">
      <dgm:prSet/>
      <dgm:spPr/>
      <dgm:t>
        <a:bodyPr/>
        <a:lstStyle/>
        <a:p>
          <a:r>
            <a:rPr lang="en-US" b="0" i="0"/>
            <a:t>How does type of mental illness and relative prevalence vary by geographic location?</a:t>
          </a:r>
          <a:endParaRPr lang="en-US"/>
        </a:p>
      </dgm:t>
    </dgm:pt>
    <dgm:pt modelId="{82B8AFDD-5939-4C26-9554-C232ABAFD889}" type="parTrans" cxnId="{CAA56677-31C8-4A8C-8E65-CA68CC1B6166}">
      <dgm:prSet/>
      <dgm:spPr/>
      <dgm:t>
        <a:bodyPr/>
        <a:lstStyle/>
        <a:p>
          <a:endParaRPr lang="en-US"/>
        </a:p>
      </dgm:t>
    </dgm:pt>
    <dgm:pt modelId="{179EE4DC-0548-4660-9E88-ED26ABC66178}" type="sibTrans" cxnId="{CAA56677-31C8-4A8C-8E65-CA68CC1B6166}">
      <dgm:prSet/>
      <dgm:spPr/>
      <dgm:t>
        <a:bodyPr/>
        <a:lstStyle/>
        <a:p>
          <a:endParaRPr lang="en-US"/>
        </a:p>
      </dgm:t>
    </dgm:pt>
    <dgm:pt modelId="{7AC579CF-F108-43EB-BC4E-D5B41A36A87B}">
      <dgm:prSet/>
      <dgm:spPr/>
      <dgm:t>
        <a:bodyPr/>
        <a:lstStyle/>
        <a:p>
          <a:r>
            <a:rPr lang="en-US" b="0" i="0"/>
            <a:t>Is a person’s age and/or gender associated with their likelihood of seeking mental health treatment?</a:t>
          </a:r>
          <a:endParaRPr lang="en-US"/>
        </a:p>
      </dgm:t>
    </dgm:pt>
    <dgm:pt modelId="{58B0AC15-DAF4-4CFD-A6BE-F965862F651F}" type="parTrans" cxnId="{CFB8A0D0-FEA8-4F89-BCE0-ABD34738BACE}">
      <dgm:prSet/>
      <dgm:spPr/>
      <dgm:t>
        <a:bodyPr/>
        <a:lstStyle/>
        <a:p>
          <a:endParaRPr lang="en-US"/>
        </a:p>
      </dgm:t>
    </dgm:pt>
    <dgm:pt modelId="{6B20B070-29A1-49B9-ABD0-4E578ADF0E3A}" type="sibTrans" cxnId="{CFB8A0D0-FEA8-4F89-BCE0-ABD34738BACE}">
      <dgm:prSet/>
      <dgm:spPr/>
      <dgm:t>
        <a:bodyPr/>
        <a:lstStyle/>
        <a:p>
          <a:endParaRPr lang="en-US"/>
        </a:p>
      </dgm:t>
    </dgm:pt>
    <dgm:pt modelId="{8F7BEACA-5562-4722-B7F9-76B4AECE4385}">
      <dgm:prSet/>
      <dgm:spPr/>
      <dgm:t>
        <a:bodyPr/>
        <a:lstStyle/>
        <a:p>
          <a:r>
            <a:rPr lang="en-US" b="0" i="0"/>
            <a:t>What are the strongest predictors that an employee will self-report that their mental health interferes with their work?</a:t>
          </a:r>
          <a:endParaRPr lang="en-US"/>
        </a:p>
      </dgm:t>
    </dgm:pt>
    <dgm:pt modelId="{D604F556-1EE2-4D88-9CC6-10DCD7859B23}" type="parTrans" cxnId="{3301E725-E5FA-4980-ABFC-E0078C0D0B12}">
      <dgm:prSet/>
      <dgm:spPr/>
      <dgm:t>
        <a:bodyPr/>
        <a:lstStyle/>
        <a:p>
          <a:endParaRPr lang="en-US"/>
        </a:p>
      </dgm:t>
    </dgm:pt>
    <dgm:pt modelId="{4495643E-C558-4017-A11B-CDDE3DE5E163}" type="sibTrans" cxnId="{3301E725-E5FA-4980-ABFC-E0078C0D0B12}">
      <dgm:prSet/>
      <dgm:spPr/>
      <dgm:t>
        <a:bodyPr/>
        <a:lstStyle/>
        <a:p>
          <a:endParaRPr lang="en-US"/>
        </a:p>
      </dgm:t>
    </dgm:pt>
    <dgm:pt modelId="{6B695B9D-A788-429C-8D5E-CC6388836D81}">
      <dgm:prSet/>
      <dgm:spPr/>
      <dgm:t>
        <a:bodyPr/>
        <a:lstStyle/>
        <a:p>
          <a:r>
            <a:rPr lang="en-US" b="0" i="0"/>
            <a:t>Which workplace factors most strongly predict if an employee will self-report seeking treatment for their mental health?</a:t>
          </a:r>
          <a:endParaRPr lang="en-US"/>
        </a:p>
      </dgm:t>
    </dgm:pt>
    <dgm:pt modelId="{9776702B-F801-4A2F-84E6-4FA4CC34332E}" type="parTrans" cxnId="{242B3290-1A97-44A0-89EC-56B1567F4234}">
      <dgm:prSet/>
      <dgm:spPr/>
      <dgm:t>
        <a:bodyPr/>
        <a:lstStyle/>
        <a:p>
          <a:endParaRPr lang="en-US"/>
        </a:p>
      </dgm:t>
    </dgm:pt>
    <dgm:pt modelId="{C3C7D3B6-8F0F-4488-8B2F-B4E267924363}" type="sibTrans" cxnId="{242B3290-1A97-44A0-89EC-56B1567F4234}">
      <dgm:prSet/>
      <dgm:spPr/>
      <dgm:t>
        <a:bodyPr/>
        <a:lstStyle/>
        <a:p>
          <a:endParaRPr lang="en-US"/>
        </a:p>
      </dgm:t>
    </dgm:pt>
    <dgm:pt modelId="{C948800B-A14E-4ECA-B526-121709D9B7AC}">
      <dgm:prSet/>
      <dgm:spPr/>
      <dgm:t>
        <a:bodyPr/>
        <a:lstStyle/>
        <a:p>
          <a:r>
            <a:rPr lang="en-US" b="0" i="0"/>
            <a:t>Based on this data, do commonly sought out factors such as remote work and provision of mental health benefits seem to be associated with with a reduction in employee reports of mental health interfering with work? </a:t>
          </a:r>
          <a:endParaRPr lang="en-US"/>
        </a:p>
      </dgm:t>
    </dgm:pt>
    <dgm:pt modelId="{7F55E8F8-68EC-4E6C-B98E-8791B69DDB1F}" type="parTrans" cxnId="{873781EC-BC6C-4713-883E-80CB2E0C79DE}">
      <dgm:prSet/>
      <dgm:spPr/>
      <dgm:t>
        <a:bodyPr/>
        <a:lstStyle/>
        <a:p>
          <a:endParaRPr lang="en-US"/>
        </a:p>
      </dgm:t>
    </dgm:pt>
    <dgm:pt modelId="{7173D004-D230-49FD-9D4A-4EB0743EE07A}" type="sibTrans" cxnId="{873781EC-BC6C-4713-883E-80CB2E0C79DE}">
      <dgm:prSet/>
      <dgm:spPr/>
      <dgm:t>
        <a:bodyPr/>
        <a:lstStyle/>
        <a:p>
          <a:endParaRPr lang="en-US"/>
        </a:p>
      </dgm:t>
    </dgm:pt>
    <dgm:pt modelId="{B83A3410-8D6D-401E-BA1C-99C80BA70E2F}">
      <dgm:prSet/>
      <dgm:spPr/>
      <dgm:t>
        <a:bodyPr/>
        <a:lstStyle/>
        <a:p>
          <a:r>
            <a:rPr lang="en-US" b="0" i="0"/>
            <a:t>Are employees with mental health benefits more likely to seek treatment for their mental health?</a:t>
          </a:r>
          <a:endParaRPr lang="en-US"/>
        </a:p>
      </dgm:t>
    </dgm:pt>
    <dgm:pt modelId="{45B92376-0929-42D4-B8F7-54378969F4AD}" type="parTrans" cxnId="{E10EE3C9-80FB-48F2-955F-0E103DB5499B}">
      <dgm:prSet/>
      <dgm:spPr/>
      <dgm:t>
        <a:bodyPr/>
        <a:lstStyle/>
        <a:p>
          <a:endParaRPr lang="en-US"/>
        </a:p>
      </dgm:t>
    </dgm:pt>
    <dgm:pt modelId="{5583A3A8-8094-4651-BA58-0446D50CC42E}" type="sibTrans" cxnId="{E10EE3C9-80FB-48F2-955F-0E103DB5499B}">
      <dgm:prSet/>
      <dgm:spPr/>
      <dgm:t>
        <a:bodyPr/>
        <a:lstStyle/>
        <a:p>
          <a:endParaRPr lang="en-US"/>
        </a:p>
      </dgm:t>
    </dgm:pt>
    <dgm:pt modelId="{C0B72607-0D3C-D348-8A2A-B905E715E205}" type="pres">
      <dgm:prSet presAssocID="{E5B18C35-3676-4A66-AEF9-21AC3D4F303B}" presName="diagram" presStyleCnt="0">
        <dgm:presLayoutVars>
          <dgm:dir/>
          <dgm:resizeHandles val="exact"/>
        </dgm:presLayoutVars>
      </dgm:prSet>
      <dgm:spPr/>
    </dgm:pt>
    <dgm:pt modelId="{47AA46C9-DEC8-9C43-8D23-5146A2E08EB4}" type="pres">
      <dgm:prSet presAssocID="{BAD25623-BEE4-4006-9753-545297F85CD4}" presName="node" presStyleLbl="node1" presStyleIdx="0" presStyleCnt="6">
        <dgm:presLayoutVars>
          <dgm:bulletEnabled val="1"/>
        </dgm:presLayoutVars>
      </dgm:prSet>
      <dgm:spPr/>
    </dgm:pt>
    <dgm:pt modelId="{7EB6F9A0-AC2F-E647-9657-CD65FAFD8280}" type="pres">
      <dgm:prSet presAssocID="{179EE4DC-0548-4660-9E88-ED26ABC66178}" presName="sibTrans" presStyleCnt="0"/>
      <dgm:spPr/>
    </dgm:pt>
    <dgm:pt modelId="{4E11E347-7E94-8D40-81A5-15EF4E31107A}" type="pres">
      <dgm:prSet presAssocID="{7AC579CF-F108-43EB-BC4E-D5B41A36A87B}" presName="node" presStyleLbl="node1" presStyleIdx="1" presStyleCnt="6">
        <dgm:presLayoutVars>
          <dgm:bulletEnabled val="1"/>
        </dgm:presLayoutVars>
      </dgm:prSet>
      <dgm:spPr/>
    </dgm:pt>
    <dgm:pt modelId="{F3766298-6A21-7349-A372-64DB74F637F7}" type="pres">
      <dgm:prSet presAssocID="{6B20B070-29A1-49B9-ABD0-4E578ADF0E3A}" presName="sibTrans" presStyleCnt="0"/>
      <dgm:spPr/>
    </dgm:pt>
    <dgm:pt modelId="{A2DA8E12-F67F-104A-920D-FD75F673144C}" type="pres">
      <dgm:prSet presAssocID="{8F7BEACA-5562-4722-B7F9-76B4AECE4385}" presName="node" presStyleLbl="node1" presStyleIdx="2" presStyleCnt="6">
        <dgm:presLayoutVars>
          <dgm:bulletEnabled val="1"/>
        </dgm:presLayoutVars>
      </dgm:prSet>
      <dgm:spPr/>
    </dgm:pt>
    <dgm:pt modelId="{54761CF7-1BA7-B245-B2BA-F3F77A7B1396}" type="pres">
      <dgm:prSet presAssocID="{4495643E-C558-4017-A11B-CDDE3DE5E163}" presName="sibTrans" presStyleCnt="0"/>
      <dgm:spPr/>
    </dgm:pt>
    <dgm:pt modelId="{F089C6BE-B71F-474C-8F73-E5CDDB629F5D}" type="pres">
      <dgm:prSet presAssocID="{6B695B9D-A788-429C-8D5E-CC6388836D81}" presName="node" presStyleLbl="node1" presStyleIdx="3" presStyleCnt="6">
        <dgm:presLayoutVars>
          <dgm:bulletEnabled val="1"/>
        </dgm:presLayoutVars>
      </dgm:prSet>
      <dgm:spPr/>
    </dgm:pt>
    <dgm:pt modelId="{EA6112DB-A247-FD46-BD21-E0D410189265}" type="pres">
      <dgm:prSet presAssocID="{C3C7D3B6-8F0F-4488-8B2F-B4E267924363}" presName="sibTrans" presStyleCnt="0"/>
      <dgm:spPr/>
    </dgm:pt>
    <dgm:pt modelId="{32E04B6E-1B1C-9149-8562-B5AF5D41ED32}" type="pres">
      <dgm:prSet presAssocID="{C948800B-A14E-4ECA-B526-121709D9B7AC}" presName="node" presStyleLbl="node1" presStyleIdx="4" presStyleCnt="6">
        <dgm:presLayoutVars>
          <dgm:bulletEnabled val="1"/>
        </dgm:presLayoutVars>
      </dgm:prSet>
      <dgm:spPr/>
    </dgm:pt>
    <dgm:pt modelId="{F1903BE4-02C5-274A-912A-046E7BD484F4}" type="pres">
      <dgm:prSet presAssocID="{7173D004-D230-49FD-9D4A-4EB0743EE07A}" presName="sibTrans" presStyleCnt="0"/>
      <dgm:spPr/>
    </dgm:pt>
    <dgm:pt modelId="{90E71121-95DD-6C42-99E8-27EEF2FCF891}" type="pres">
      <dgm:prSet presAssocID="{B83A3410-8D6D-401E-BA1C-99C80BA70E2F}" presName="node" presStyleLbl="node1" presStyleIdx="5" presStyleCnt="6">
        <dgm:presLayoutVars>
          <dgm:bulletEnabled val="1"/>
        </dgm:presLayoutVars>
      </dgm:prSet>
      <dgm:spPr/>
    </dgm:pt>
  </dgm:ptLst>
  <dgm:cxnLst>
    <dgm:cxn modelId="{F7A75F23-3B2E-8643-92BB-3CF0EDC76C29}" type="presOf" srcId="{C948800B-A14E-4ECA-B526-121709D9B7AC}" destId="{32E04B6E-1B1C-9149-8562-B5AF5D41ED32}" srcOrd="0" destOrd="0" presId="urn:microsoft.com/office/officeart/2005/8/layout/default"/>
    <dgm:cxn modelId="{3301E725-E5FA-4980-ABFC-E0078C0D0B12}" srcId="{E5B18C35-3676-4A66-AEF9-21AC3D4F303B}" destId="{8F7BEACA-5562-4722-B7F9-76B4AECE4385}" srcOrd="2" destOrd="0" parTransId="{D604F556-1EE2-4D88-9CC6-10DCD7859B23}" sibTransId="{4495643E-C558-4017-A11B-CDDE3DE5E163}"/>
    <dgm:cxn modelId="{6335A332-C7CD-CC4C-B530-0FF0C43717D5}" type="presOf" srcId="{7AC579CF-F108-43EB-BC4E-D5B41A36A87B}" destId="{4E11E347-7E94-8D40-81A5-15EF4E31107A}" srcOrd="0" destOrd="0" presId="urn:microsoft.com/office/officeart/2005/8/layout/default"/>
    <dgm:cxn modelId="{0CBF8C39-9372-7B42-87EC-3F615EBDD75C}" type="presOf" srcId="{6B695B9D-A788-429C-8D5E-CC6388836D81}" destId="{F089C6BE-B71F-474C-8F73-E5CDDB629F5D}" srcOrd="0" destOrd="0" presId="urn:microsoft.com/office/officeart/2005/8/layout/default"/>
    <dgm:cxn modelId="{CF4F704B-71D3-E74F-9A20-147D5784317C}" type="presOf" srcId="{BAD25623-BEE4-4006-9753-545297F85CD4}" destId="{47AA46C9-DEC8-9C43-8D23-5146A2E08EB4}" srcOrd="0" destOrd="0" presId="urn:microsoft.com/office/officeart/2005/8/layout/default"/>
    <dgm:cxn modelId="{BD6BEF4C-CCEA-B443-A4CF-4C1F56856A5D}" type="presOf" srcId="{8F7BEACA-5562-4722-B7F9-76B4AECE4385}" destId="{A2DA8E12-F67F-104A-920D-FD75F673144C}" srcOrd="0" destOrd="0" presId="urn:microsoft.com/office/officeart/2005/8/layout/default"/>
    <dgm:cxn modelId="{D85D2976-0D47-B54A-BCF5-0C946F6A1190}" type="presOf" srcId="{E5B18C35-3676-4A66-AEF9-21AC3D4F303B}" destId="{C0B72607-0D3C-D348-8A2A-B905E715E205}" srcOrd="0" destOrd="0" presId="urn:microsoft.com/office/officeart/2005/8/layout/default"/>
    <dgm:cxn modelId="{CAA56677-31C8-4A8C-8E65-CA68CC1B6166}" srcId="{E5B18C35-3676-4A66-AEF9-21AC3D4F303B}" destId="{BAD25623-BEE4-4006-9753-545297F85CD4}" srcOrd="0" destOrd="0" parTransId="{82B8AFDD-5939-4C26-9554-C232ABAFD889}" sibTransId="{179EE4DC-0548-4660-9E88-ED26ABC66178}"/>
    <dgm:cxn modelId="{242B3290-1A97-44A0-89EC-56B1567F4234}" srcId="{E5B18C35-3676-4A66-AEF9-21AC3D4F303B}" destId="{6B695B9D-A788-429C-8D5E-CC6388836D81}" srcOrd="3" destOrd="0" parTransId="{9776702B-F801-4A2F-84E6-4FA4CC34332E}" sibTransId="{C3C7D3B6-8F0F-4488-8B2F-B4E267924363}"/>
    <dgm:cxn modelId="{97D3CBC2-3BAD-D848-A34F-1027FAA3B5A5}" type="presOf" srcId="{B83A3410-8D6D-401E-BA1C-99C80BA70E2F}" destId="{90E71121-95DD-6C42-99E8-27EEF2FCF891}" srcOrd="0" destOrd="0" presId="urn:microsoft.com/office/officeart/2005/8/layout/default"/>
    <dgm:cxn modelId="{E10EE3C9-80FB-48F2-955F-0E103DB5499B}" srcId="{E5B18C35-3676-4A66-AEF9-21AC3D4F303B}" destId="{B83A3410-8D6D-401E-BA1C-99C80BA70E2F}" srcOrd="5" destOrd="0" parTransId="{45B92376-0929-42D4-B8F7-54378969F4AD}" sibTransId="{5583A3A8-8094-4651-BA58-0446D50CC42E}"/>
    <dgm:cxn modelId="{CFB8A0D0-FEA8-4F89-BCE0-ABD34738BACE}" srcId="{E5B18C35-3676-4A66-AEF9-21AC3D4F303B}" destId="{7AC579CF-F108-43EB-BC4E-D5B41A36A87B}" srcOrd="1" destOrd="0" parTransId="{58B0AC15-DAF4-4CFD-A6BE-F965862F651F}" sibTransId="{6B20B070-29A1-49B9-ABD0-4E578ADF0E3A}"/>
    <dgm:cxn modelId="{873781EC-BC6C-4713-883E-80CB2E0C79DE}" srcId="{E5B18C35-3676-4A66-AEF9-21AC3D4F303B}" destId="{C948800B-A14E-4ECA-B526-121709D9B7AC}" srcOrd="4" destOrd="0" parTransId="{7F55E8F8-68EC-4E6C-B98E-8791B69DDB1F}" sibTransId="{7173D004-D230-49FD-9D4A-4EB0743EE07A}"/>
    <dgm:cxn modelId="{D9BFC9CA-95F2-BB4D-991F-895875C496FE}" type="presParOf" srcId="{C0B72607-0D3C-D348-8A2A-B905E715E205}" destId="{47AA46C9-DEC8-9C43-8D23-5146A2E08EB4}" srcOrd="0" destOrd="0" presId="urn:microsoft.com/office/officeart/2005/8/layout/default"/>
    <dgm:cxn modelId="{54BFA48D-F324-CA4F-BE7D-C06ABD0BAED0}" type="presParOf" srcId="{C0B72607-0D3C-D348-8A2A-B905E715E205}" destId="{7EB6F9A0-AC2F-E647-9657-CD65FAFD8280}" srcOrd="1" destOrd="0" presId="urn:microsoft.com/office/officeart/2005/8/layout/default"/>
    <dgm:cxn modelId="{8C3B28E7-0939-9445-BA66-E1F7A9B34474}" type="presParOf" srcId="{C0B72607-0D3C-D348-8A2A-B905E715E205}" destId="{4E11E347-7E94-8D40-81A5-15EF4E31107A}" srcOrd="2" destOrd="0" presId="urn:microsoft.com/office/officeart/2005/8/layout/default"/>
    <dgm:cxn modelId="{8BEF47F8-84A7-2A4E-9613-05CF7972C5AB}" type="presParOf" srcId="{C0B72607-0D3C-D348-8A2A-B905E715E205}" destId="{F3766298-6A21-7349-A372-64DB74F637F7}" srcOrd="3" destOrd="0" presId="urn:microsoft.com/office/officeart/2005/8/layout/default"/>
    <dgm:cxn modelId="{C4DE1929-8772-BB4B-9715-4139058C943F}" type="presParOf" srcId="{C0B72607-0D3C-D348-8A2A-B905E715E205}" destId="{A2DA8E12-F67F-104A-920D-FD75F673144C}" srcOrd="4" destOrd="0" presId="urn:microsoft.com/office/officeart/2005/8/layout/default"/>
    <dgm:cxn modelId="{926953A1-76E5-A740-9523-C4F12CDAB799}" type="presParOf" srcId="{C0B72607-0D3C-D348-8A2A-B905E715E205}" destId="{54761CF7-1BA7-B245-B2BA-F3F77A7B1396}" srcOrd="5" destOrd="0" presId="urn:microsoft.com/office/officeart/2005/8/layout/default"/>
    <dgm:cxn modelId="{6A84F690-8BC6-854E-A9CD-8DCBBCB59B74}" type="presParOf" srcId="{C0B72607-0D3C-D348-8A2A-B905E715E205}" destId="{F089C6BE-B71F-474C-8F73-E5CDDB629F5D}" srcOrd="6" destOrd="0" presId="urn:microsoft.com/office/officeart/2005/8/layout/default"/>
    <dgm:cxn modelId="{B43E5C21-7D4C-0242-9A5E-E9F2DD80BDF8}" type="presParOf" srcId="{C0B72607-0D3C-D348-8A2A-B905E715E205}" destId="{EA6112DB-A247-FD46-BD21-E0D410189265}" srcOrd="7" destOrd="0" presId="urn:microsoft.com/office/officeart/2005/8/layout/default"/>
    <dgm:cxn modelId="{13D1D9C9-40C8-3C40-87F9-44DF39C39D6B}" type="presParOf" srcId="{C0B72607-0D3C-D348-8A2A-B905E715E205}" destId="{32E04B6E-1B1C-9149-8562-B5AF5D41ED32}" srcOrd="8" destOrd="0" presId="urn:microsoft.com/office/officeart/2005/8/layout/default"/>
    <dgm:cxn modelId="{FFCC6998-05D1-C749-970E-E4DB6E4968AD}" type="presParOf" srcId="{C0B72607-0D3C-D348-8A2A-B905E715E205}" destId="{F1903BE4-02C5-274A-912A-046E7BD484F4}" srcOrd="9" destOrd="0" presId="urn:microsoft.com/office/officeart/2005/8/layout/default"/>
    <dgm:cxn modelId="{FFFFB502-9CB1-6845-B472-7BE4810033C0}" type="presParOf" srcId="{C0B72607-0D3C-D348-8A2A-B905E715E205}" destId="{90E71121-95DD-6C42-99E8-27EEF2FCF891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979C69-4577-4014-8AE4-DF846237AE04}" type="doc">
      <dgm:prSet loTypeId="urn:microsoft.com/office/officeart/2016/7/layout/VerticalHollowAction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549DF5E-5671-4AD9-9B95-62D9EFCC82AA}">
      <dgm:prSet/>
      <dgm:spPr/>
      <dgm:t>
        <a:bodyPr/>
        <a:lstStyle/>
        <a:p>
          <a:r>
            <a:rPr lang="en-US" b="0" i="0"/>
            <a:t>Survey on Mental Health in the Tech Workplace in 2014 (ongoing data available)</a:t>
          </a:r>
          <a:endParaRPr lang="en-US"/>
        </a:p>
      </dgm:t>
    </dgm:pt>
    <dgm:pt modelId="{A15BCA94-DC74-490A-95B6-D6383215A538}" type="parTrans" cxnId="{CDE5168F-88B5-412D-94F7-F6F7A3E5AD7F}">
      <dgm:prSet/>
      <dgm:spPr/>
      <dgm:t>
        <a:bodyPr/>
        <a:lstStyle/>
        <a:p>
          <a:endParaRPr lang="en-US"/>
        </a:p>
      </dgm:t>
    </dgm:pt>
    <dgm:pt modelId="{05707500-03BC-439C-8EB5-AB4E1CEAAB1B}" type="sibTrans" cxnId="{CDE5168F-88B5-412D-94F7-F6F7A3E5AD7F}">
      <dgm:prSet/>
      <dgm:spPr/>
      <dgm:t>
        <a:bodyPr/>
        <a:lstStyle/>
        <a:p>
          <a:endParaRPr lang="en-US"/>
        </a:p>
      </dgm:t>
    </dgm:pt>
    <dgm:pt modelId="{AAD343F2-5524-43E8-B334-3F30C96EE434}">
      <dgm:prSet/>
      <dgm:spPr/>
      <dgm:t>
        <a:bodyPr/>
        <a:lstStyle/>
        <a:p>
          <a:r>
            <a:rPr lang="en-US" b="0" i="0"/>
            <a:t>Global Mental Illness Prevalence by Type</a:t>
          </a:r>
          <a:endParaRPr lang="en-US"/>
        </a:p>
      </dgm:t>
    </dgm:pt>
    <dgm:pt modelId="{B8C316DA-E506-4081-817F-E9DFF2369390}" type="parTrans" cxnId="{BA335F87-458A-436A-8CC4-CD7AEB3C8326}">
      <dgm:prSet/>
      <dgm:spPr/>
      <dgm:t>
        <a:bodyPr/>
        <a:lstStyle/>
        <a:p>
          <a:endParaRPr lang="en-US"/>
        </a:p>
      </dgm:t>
    </dgm:pt>
    <dgm:pt modelId="{0CCA1703-C301-4420-8CAA-5A159B0AA810}" type="sibTrans" cxnId="{BA335F87-458A-436A-8CC4-CD7AEB3C8326}">
      <dgm:prSet/>
      <dgm:spPr/>
      <dgm:t>
        <a:bodyPr/>
        <a:lstStyle/>
        <a:p>
          <a:endParaRPr lang="en-US"/>
        </a:p>
      </dgm:t>
    </dgm:pt>
    <dgm:pt modelId="{DE722855-4AFF-49C5-AFC0-C287764F94E4}">
      <dgm:prSet/>
      <dgm:spPr/>
      <dgm:t>
        <a:bodyPr/>
        <a:lstStyle/>
        <a:p>
          <a:r>
            <a:rPr lang="en-US" b="0" i="0"/>
            <a:t>Global Burden of Mental Illness by Type (measured as DALYs)</a:t>
          </a:r>
          <a:endParaRPr lang="en-US"/>
        </a:p>
      </dgm:t>
    </dgm:pt>
    <dgm:pt modelId="{075F777E-F161-4854-8AD1-F4B691651302}" type="parTrans" cxnId="{BC04C018-F0D6-40F4-9B07-37A3C9EB5E0F}">
      <dgm:prSet/>
      <dgm:spPr/>
      <dgm:t>
        <a:bodyPr/>
        <a:lstStyle/>
        <a:p>
          <a:endParaRPr lang="en-US"/>
        </a:p>
      </dgm:t>
    </dgm:pt>
    <dgm:pt modelId="{F33865C2-93D7-4DC8-80FA-76B5DF5980C8}" type="sibTrans" cxnId="{BC04C018-F0D6-40F4-9B07-37A3C9EB5E0F}">
      <dgm:prSet/>
      <dgm:spPr/>
      <dgm:t>
        <a:bodyPr/>
        <a:lstStyle/>
        <a:p>
          <a:endParaRPr lang="en-US"/>
        </a:p>
      </dgm:t>
    </dgm:pt>
    <dgm:pt modelId="{39F258A9-0E67-4EEC-B101-2C724C785C90}">
      <dgm:prSet/>
      <dgm:spPr/>
      <dgm:t>
        <a:bodyPr/>
        <a:lstStyle/>
        <a:p>
          <a:r>
            <a:rPr lang="en-US" b="0" i="0"/>
            <a:t>Definitions</a:t>
          </a:r>
          <a:endParaRPr lang="en-US"/>
        </a:p>
      </dgm:t>
    </dgm:pt>
    <dgm:pt modelId="{6953C44C-A69A-408E-894C-2CA4F71A33DF}" type="parTrans" cxnId="{6FCC9756-74B8-40FF-9D85-23A2E6F1D104}">
      <dgm:prSet/>
      <dgm:spPr/>
      <dgm:t>
        <a:bodyPr/>
        <a:lstStyle/>
        <a:p>
          <a:endParaRPr lang="en-US"/>
        </a:p>
      </dgm:t>
    </dgm:pt>
    <dgm:pt modelId="{A6058A43-3E54-41AE-991B-6CDD5DDB60DA}" type="sibTrans" cxnId="{6FCC9756-74B8-40FF-9D85-23A2E6F1D104}">
      <dgm:prSet/>
      <dgm:spPr/>
      <dgm:t>
        <a:bodyPr/>
        <a:lstStyle/>
        <a:p>
          <a:endParaRPr lang="en-US"/>
        </a:p>
      </dgm:t>
    </dgm:pt>
    <dgm:pt modelId="{27D913FC-8827-4B65-B837-6A76B7F925BC}">
      <dgm:prSet/>
      <dgm:spPr/>
      <dgm:t>
        <a:bodyPr/>
        <a:lstStyle/>
        <a:p>
          <a:r>
            <a:rPr lang="en-US" b="0" i="0"/>
            <a:t>Prevalence:  </a:t>
          </a:r>
          <a:endParaRPr lang="en-US"/>
        </a:p>
      </dgm:t>
    </dgm:pt>
    <dgm:pt modelId="{BC4BEFD2-D173-4DE6-AA9F-FFF131DBB255}" type="parTrans" cxnId="{D5D75226-5BA9-40FF-9A73-4DD4C027F8E6}">
      <dgm:prSet/>
      <dgm:spPr/>
      <dgm:t>
        <a:bodyPr/>
        <a:lstStyle/>
        <a:p>
          <a:endParaRPr lang="en-US"/>
        </a:p>
      </dgm:t>
    </dgm:pt>
    <dgm:pt modelId="{28D6F36C-CB63-4225-9A20-EA9B500B8DEB}" type="sibTrans" cxnId="{D5D75226-5BA9-40FF-9A73-4DD4C027F8E6}">
      <dgm:prSet/>
      <dgm:spPr/>
      <dgm:t>
        <a:bodyPr/>
        <a:lstStyle/>
        <a:p>
          <a:endParaRPr lang="en-US"/>
        </a:p>
      </dgm:t>
    </dgm:pt>
    <dgm:pt modelId="{E7234BDF-884E-41D5-8272-CA407BB825EC}">
      <dgm:prSet/>
      <dgm:spPr/>
      <dgm:t>
        <a:bodyPr/>
        <a:lstStyle/>
        <a:p>
          <a:r>
            <a:rPr lang="en-US" b="0" i="0" dirty="0"/>
            <a:t>proportion or percentage of a specific population that has a particular disease or condition at a given point in time.</a:t>
          </a:r>
          <a:endParaRPr lang="en-US" dirty="0"/>
        </a:p>
      </dgm:t>
    </dgm:pt>
    <dgm:pt modelId="{79CD7938-F0AB-45C2-ABE1-6670DE8AA4A7}" type="parTrans" cxnId="{8CC28E08-A152-4E78-8133-B435A1129A1F}">
      <dgm:prSet/>
      <dgm:spPr/>
      <dgm:t>
        <a:bodyPr/>
        <a:lstStyle/>
        <a:p>
          <a:endParaRPr lang="en-US"/>
        </a:p>
      </dgm:t>
    </dgm:pt>
    <dgm:pt modelId="{A66CDBC9-9E12-4FA4-B633-2E796B11DD47}" type="sibTrans" cxnId="{8CC28E08-A152-4E78-8133-B435A1129A1F}">
      <dgm:prSet/>
      <dgm:spPr/>
      <dgm:t>
        <a:bodyPr/>
        <a:lstStyle/>
        <a:p>
          <a:endParaRPr lang="en-US"/>
        </a:p>
      </dgm:t>
    </dgm:pt>
    <dgm:pt modelId="{64C0B739-9059-4F0E-9041-ED9DD74EE811}">
      <dgm:prSet/>
      <dgm:spPr/>
      <dgm:t>
        <a:bodyPr/>
        <a:lstStyle/>
        <a:p>
          <a:r>
            <a:rPr lang="en-US" b="0" i="0" dirty="0"/>
            <a:t>DALY= Disability Adjusted Life Year :</a:t>
          </a:r>
          <a:endParaRPr lang="en-US" dirty="0"/>
        </a:p>
      </dgm:t>
    </dgm:pt>
    <dgm:pt modelId="{89AE232E-A427-488A-B1BC-A9634025A082}" type="parTrans" cxnId="{52F2D34F-36E1-4BCD-B485-B3F0097C1AB2}">
      <dgm:prSet/>
      <dgm:spPr/>
      <dgm:t>
        <a:bodyPr/>
        <a:lstStyle/>
        <a:p>
          <a:endParaRPr lang="en-US"/>
        </a:p>
      </dgm:t>
    </dgm:pt>
    <dgm:pt modelId="{6D602A9B-654B-48AC-BB39-25D93EB565CD}" type="sibTrans" cxnId="{52F2D34F-36E1-4BCD-B485-B3F0097C1AB2}">
      <dgm:prSet/>
      <dgm:spPr/>
      <dgm:t>
        <a:bodyPr/>
        <a:lstStyle/>
        <a:p>
          <a:endParaRPr lang="en-US"/>
        </a:p>
      </dgm:t>
    </dgm:pt>
    <dgm:pt modelId="{6E0FDECE-574E-4FBB-8C6E-739C1E21D35D}">
      <dgm:prSet/>
      <dgm:spPr/>
      <dgm:t>
        <a:bodyPr/>
        <a:lstStyle/>
        <a:p>
          <a:r>
            <a:rPr lang="en-US" b="0" i="0" dirty="0"/>
            <a:t>combines the years of healthy life lost due to early death and the years lived with a disability or illness.</a:t>
          </a:r>
          <a:br>
            <a:rPr lang="en-US" dirty="0"/>
          </a:br>
          <a:br>
            <a:rPr lang="en-US" dirty="0"/>
          </a:br>
          <a:endParaRPr lang="en-US" dirty="0"/>
        </a:p>
      </dgm:t>
    </dgm:pt>
    <dgm:pt modelId="{CFC3764A-66EB-4FFB-839A-80D4E515A51A}" type="parTrans" cxnId="{2F8AD892-8849-4267-9599-A0E958D249F9}">
      <dgm:prSet/>
      <dgm:spPr/>
      <dgm:t>
        <a:bodyPr/>
        <a:lstStyle/>
        <a:p>
          <a:endParaRPr lang="en-US"/>
        </a:p>
      </dgm:t>
    </dgm:pt>
    <dgm:pt modelId="{1AE08A4F-22D7-4588-91E2-98CBBCEC30F1}" type="sibTrans" cxnId="{2F8AD892-8849-4267-9599-A0E958D249F9}">
      <dgm:prSet/>
      <dgm:spPr/>
      <dgm:t>
        <a:bodyPr/>
        <a:lstStyle/>
        <a:p>
          <a:endParaRPr lang="en-US"/>
        </a:p>
      </dgm:t>
    </dgm:pt>
    <dgm:pt modelId="{AD17832C-536A-2B43-9ED4-658F44A1B7F4}">
      <dgm:prSet/>
      <dgm:spPr/>
      <dgm:t>
        <a:bodyPr/>
        <a:lstStyle/>
        <a:p>
          <a:endParaRPr lang="en-US" dirty="0"/>
        </a:p>
      </dgm:t>
    </dgm:pt>
    <dgm:pt modelId="{5FABB0F6-9305-064D-97E7-D517B00A5A7A}" type="parTrans" cxnId="{5214FEBE-A5D4-804A-B0D5-9BA7EC71FA3C}">
      <dgm:prSet/>
      <dgm:spPr/>
      <dgm:t>
        <a:bodyPr/>
        <a:lstStyle/>
        <a:p>
          <a:endParaRPr lang="en-US"/>
        </a:p>
      </dgm:t>
    </dgm:pt>
    <dgm:pt modelId="{CD593B40-DACF-5D4B-AE10-B2F7B691C10D}" type="sibTrans" cxnId="{5214FEBE-A5D4-804A-B0D5-9BA7EC71FA3C}">
      <dgm:prSet/>
      <dgm:spPr/>
      <dgm:t>
        <a:bodyPr/>
        <a:lstStyle/>
        <a:p>
          <a:endParaRPr lang="en-US"/>
        </a:p>
      </dgm:t>
    </dgm:pt>
    <dgm:pt modelId="{7F99CE58-563A-4E41-89D0-41AF85A37521}" type="pres">
      <dgm:prSet presAssocID="{6C979C69-4577-4014-8AE4-DF846237AE04}" presName="Name0" presStyleCnt="0">
        <dgm:presLayoutVars>
          <dgm:dir/>
          <dgm:animLvl val="lvl"/>
          <dgm:resizeHandles val="exact"/>
        </dgm:presLayoutVars>
      </dgm:prSet>
      <dgm:spPr/>
    </dgm:pt>
    <dgm:pt modelId="{3BE5B1D8-6697-724A-B5AC-39FC13E69574}" type="pres">
      <dgm:prSet presAssocID="{D549DF5E-5671-4AD9-9B95-62D9EFCC82AA}" presName="linNode" presStyleCnt="0"/>
      <dgm:spPr/>
    </dgm:pt>
    <dgm:pt modelId="{E7FE5CA3-DD95-4A40-BF4E-E6BC10872E87}" type="pres">
      <dgm:prSet presAssocID="{D549DF5E-5671-4AD9-9B95-62D9EFCC82AA}" presName="parentText" presStyleLbl="solidFgAcc1" presStyleIdx="0" presStyleCnt="4">
        <dgm:presLayoutVars>
          <dgm:chMax val="1"/>
          <dgm:bulletEnabled/>
        </dgm:presLayoutVars>
      </dgm:prSet>
      <dgm:spPr/>
    </dgm:pt>
    <dgm:pt modelId="{F9CFD40F-31C2-D742-8969-7DDC0B5EDCC9}" type="pres">
      <dgm:prSet presAssocID="{D549DF5E-5671-4AD9-9B95-62D9EFCC82AA}" presName="descendantText" presStyleLbl="alignNode1" presStyleIdx="0" presStyleCnt="4">
        <dgm:presLayoutVars>
          <dgm:bulletEnabled/>
        </dgm:presLayoutVars>
      </dgm:prSet>
      <dgm:spPr/>
    </dgm:pt>
    <dgm:pt modelId="{D54DF9F3-8FF5-3446-963E-9E174D370AF3}" type="pres">
      <dgm:prSet presAssocID="{05707500-03BC-439C-8EB5-AB4E1CEAAB1B}" presName="sp" presStyleCnt="0"/>
      <dgm:spPr/>
    </dgm:pt>
    <dgm:pt modelId="{443AE7DE-2A74-FC4F-AE59-A88AEA15CEB0}" type="pres">
      <dgm:prSet presAssocID="{AAD343F2-5524-43E8-B334-3F30C96EE434}" presName="linNode" presStyleCnt="0"/>
      <dgm:spPr/>
    </dgm:pt>
    <dgm:pt modelId="{75E7E1DF-9E48-E044-8A18-9B5B9C2EDC6A}" type="pres">
      <dgm:prSet presAssocID="{AAD343F2-5524-43E8-B334-3F30C96EE434}" presName="parentText" presStyleLbl="solidFgAcc1" presStyleIdx="1" presStyleCnt="4">
        <dgm:presLayoutVars>
          <dgm:chMax val="1"/>
          <dgm:bulletEnabled/>
        </dgm:presLayoutVars>
      </dgm:prSet>
      <dgm:spPr/>
    </dgm:pt>
    <dgm:pt modelId="{F6F44601-7314-FF40-A12F-33D4A629D368}" type="pres">
      <dgm:prSet presAssocID="{AAD343F2-5524-43E8-B334-3F30C96EE434}" presName="descendantText" presStyleLbl="alignNode1" presStyleIdx="1" presStyleCnt="4">
        <dgm:presLayoutVars>
          <dgm:bulletEnabled/>
        </dgm:presLayoutVars>
      </dgm:prSet>
      <dgm:spPr/>
    </dgm:pt>
    <dgm:pt modelId="{7AC6DCB1-EACE-A243-80F6-64F44FAFEFA7}" type="pres">
      <dgm:prSet presAssocID="{0CCA1703-C301-4420-8CAA-5A159B0AA810}" presName="sp" presStyleCnt="0"/>
      <dgm:spPr/>
    </dgm:pt>
    <dgm:pt modelId="{45C02B8B-2482-8648-B59B-033718870553}" type="pres">
      <dgm:prSet presAssocID="{DE722855-4AFF-49C5-AFC0-C287764F94E4}" presName="linNode" presStyleCnt="0"/>
      <dgm:spPr/>
    </dgm:pt>
    <dgm:pt modelId="{81DC2543-B4FB-484E-96A6-8C969A5F8435}" type="pres">
      <dgm:prSet presAssocID="{DE722855-4AFF-49C5-AFC0-C287764F94E4}" presName="parentText" presStyleLbl="solidFgAcc1" presStyleIdx="2" presStyleCnt="4">
        <dgm:presLayoutVars>
          <dgm:chMax val="1"/>
          <dgm:bulletEnabled/>
        </dgm:presLayoutVars>
      </dgm:prSet>
      <dgm:spPr/>
    </dgm:pt>
    <dgm:pt modelId="{2A9497F6-5C72-9D40-84EB-16E1016BC9E4}" type="pres">
      <dgm:prSet presAssocID="{DE722855-4AFF-49C5-AFC0-C287764F94E4}" presName="descendantText" presStyleLbl="alignNode1" presStyleIdx="2" presStyleCnt="4">
        <dgm:presLayoutVars>
          <dgm:bulletEnabled/>
        </dgm:presLayoutVars>
      </dgm:prSet>
      <dgm:spPr/>
    </dgm:pt>
    <dgm:pt modelId="{AA012411-544F-1445-8C8B-74757921C337}" type="pres">
      <dgm:prSet presAssocID="{F33865C2-93D7-4DC8-80FA-76B5DF5980C8}" presName="sp" presStyleCnt="0"/>
      <dgm:spPr/>
    </dgm:pt>
    <dgm:pt modelId="{1112374E-4EE0-6747-A716-4B0A74C880C9}" type="pres">
      <dgm:prSet presAssocID="{39F258A9-0E67-4EEC-B101-2C724C785C90}" presName="linNode" presStyleCnt="0"/>
      <dgm:spPr/>
    </dgm:pt>
    <dgm:pt modelId="{DDF23844-E7B3-104C-B4F4-5725393D94FD}" type="pres">
      <dgm:prSet presAssocID="{39F258A9-0E67-4EEC-B101-2C724C785C90}" presName="parentText" presStyleLbl="solidFgAcc1" presStyleIdx="3" presStyleCnt="4">
        <dgm:presLayoutVars>
          <dgm:chMax val="1"/>
          <dgm:bulletEnabled/>
        </dgm:presLayoutVars>
      </dgm:prSet>
      <dgm:spPr/>
    </dgm:pt>
    <dgm:pt modelId="{DF3E6872-48B6-8343-A606-CADAE70CB607}" type="pres">
      <dgm:prSet presAssocID="{39F258A9-0E67-4EEC-B101-2C724C785C90}" presName="descendantText" presStyleLbl="alignNode1" presStyleIdx="3" presStyleCnt="4">
        <dgm:presLayoutVars>
          <dgm:bulletEnabled/>
        </dgm:presLayoutVars>
      </dgm:prSet>
      <dgm:spPr/>
    </dgm:pt>
  </dgm:ptLst>
  <dgm:cxnLst>
    <dgm:cxn modelId="{1558DD00-4D8F-B846-8F4A-03C1C2F1FC82}" type="presOf" srcId="{DE722855-4AFF-49C5-AFC0-C287764F94E4}" destId="{81DC2543-B4FB-484E-96A6-8C969A5F8435}" srcOrd="0" destOrd="0" presId="urn:microsoft.com/office/officeart/2016/7/layout/VerticalHollowActionList"/>
    <dgm:cxn modelId="{B004DE03-657E-EB4C-9E5A-927E9040F5DB}" type="presOf" srcId="{64C0B739-9059-4F0E-9041-ED9DD74EE811}" destId="{DF3E6872-48B6-8343-A606-CADAE70CB607}" srcOrd="0" destOrd="3" presId="urn:microsoft.com/office/officeart/2016/7/layout/VerticalHollowActionList"/>
    <dgm:cxn modelId="{8CC28E08-A152-4E78-8133-B435A1129A1F}" srcId="{27D913FC-8827-4B65-B837-6A76B7F925BC}" destId="{E7234BDF-884E-41D5-8272-CA407BB825EC}" srcOrd="0" destOrd="0" parTransId="{79CD7938-F0AB-45C2-ABE1-6670DE8AA4A7}" sibTransId="{A66CDBC9-9E12-4FA4-B633-2E796B11DD47}"/>
    <dgm:cxn modelId="{0971750D-9894-254B-92A5-A2F91ABBD578}" type="presOf" srcId="{E7234BDF-884E-41D5-8272-CA407BB825EC}" destId="{DF3E6872-48B6-8343-A606-CADAE70CB607}" srcOrd="0" destOrd="1" presId="urn:microsoft.com/office/officeart/2016/7/layout/VerticalHollowActionList"/>
    <dgm:cxn modelId="{BC04C018-F0D6-40F4-9B07-37A3C9EB5E0F}" srcId="{6C979C69-4577-4014-8AE4-DF846237AE04}" destId="{DE722855-4AFF-49C5-AFC0-C287764F94E4}" srcOrd="2" destOrd="0" parTransId="{075F777E-F161-4854-8AD1-F4B691651302}" sibTransId="{F33865C2-93D7-4DC8-80FA-76B5DF5980C8}"/>
    <dgm:cxn modelId="{D5D75226-5BA9-40FF-9A73-4DD4C027F8E6}" srcId="{39F258A9-0E67-4EEC-B101-2C724C785C90}" destId="{27D913FC-8827-4B65-B837-6A76B7F925BC}" srcOrd="0" destOrd="0" parTransId="{BC4BEFD2-D173-4DE6-AA9F-FFF131DBB255}" sibTransId="{28D6F36C-CB63-4225-9A20-EA9B500B8DEB}"/>
    <dgm:cxn modelId="{6AE81128-56BD-7945-910A-457142CAF557}" type="presOf" srcId="{39F258A9-0E67-4EEC-B101-2C724C785C90}" destId="{DDF23844-E7B3-104C-B4F4-5725393D94FD}" srcOrd="0" destOrd="0" presId="urn:microsoft.com/office/officeart/2016/7/layout/VerticalHollowActionList"/>
    <dgm:cxn modelId="{52F2D34F-36E1-4BCD-B485-B3F0097C1AB2}" srcId="{39F258A9-0E67-4EEC-B101-2C724C785C90}" destId="{64C0B739-9059-4F0E-9041-ED9DD74EE811}" srcOrd="2" destOrd="0" parTransId="{89AE232E-A427-488A-B1BC-A9634025A082}" sibTransId="{6D602A9B-654B-48AC-BB39-25D93EB565CD}"/>
    <dgm:cxn modelId="{B962E250-FAB8-8742-BB38-99BAEDA411A9}" type="presOf" srcId="{AAD343F2-5524-43E8-B334-3F30C96EE434}" destId="{75E7E1DF-9E48-E044-8A18-9B5B9C2EDC6A}" srcOrd="0" destOrd="0" presId="urn:microsoft.com/office/officeart/2016/7/layout/VerticalHollowActionList"/>
    <dgm:cxn modelId="{6FCC9756-74B8-40FF-9D85-23A2E6F1D104}" srcId="{6C979C69-4577-4014-8AE4-DF846237AE04}" destId="{39F258A9-0E67-4EEC-B101-2C724C785C90}" srcOrd="3" destOrd="0" parTransId="{6953C44C-A69A-408E-894C-2CA4F71A33DF}" sibTransId="{A6058A43-3E54-41AE-991B-6CDD5DDB60DA}"/>
    <dgm:cxn modelId="{D7FC9663-B564-8F46-A8A4-BA3FFD9F4E3E}" type="presOf" srcId="{AD17832C-536A-2B43-9ED4-658F44A1B7F4}" destId="{DF3E6872-48B6-8343-A606-CADAE70CB607}" srcOrd="0" destOrd="2" presId="urn:microsoft.com/office/officeart/2016/7/layout/VerticalHollowActionList"/>
    <dgm:cxn modelId="{BA335F87-458A-436A-8CC4-CD7AEB3C8326}" srcId="{6C979C69-4577-4014-8AE4-DF846237AE04}" destId="{AAD343F2-5524-43E8-B334-3F30C96EE434}" srcOrd="1" destOrd="0" parTransId="{B8C316DA-E506-4081-817F-E9DFF2369390}" sibTransId="{0CCA1703-C301-4420-8CAA-5A159B0AA810}"/>
    <dgm:cxn modelId="{CDE5168F-88B5-412D-94F7-F6F7A3E5AD7F}" srcId="{6C979C69-4577-4014-8AE4-DF846237AE04}" destId="{D549DF5E-5671-4AD9-9B95-62D9EFCC82AA}" srcOrd="0" destOrd="0" parTransId="{A15BCA94-DC74-490A-95B6-D6383215A538}" sibTransId="{05707500-03BC-439C-8EB5-AB4E1CEAAB1B}"/>
    <dgm:cxn modelId="{2F8AD892-8849-4267-9599-A0E958D249F9}" srcId="{64C0B739-9059-4F0E-9041-ED9DD74EE811}" destId="{6E0FDECE-574E-4FBB-8C6E-739C1E21D35D}" srcOrd="0" destOrd="0" parTransId="{CFC3764A-66EB-4FFB-839A-80D4E515A51A}" sibTransId="{1AE08A4F-22D7-4588-91E2-98CBBCEC30F1}"/>
    <dgm:cxn modelId="{84630ABB-9FD7-714F-97C1-4A25519EC259}" type="presOf" srcId="{6C979C69-4577-4014-8AE4-DF846237AE04}" destId="{7F99CE58-563A-4E41-89D0-41AF85A37521}" srcOrd="0" destOrd="0" presId="urn:microsoft.com/office/officeart/2016/7/layout/VerticalHollowActionList"/>
    <dgm:cxn modelId="{5214FEBE-A5D4-804A-B0D5-9BA7EC71FA3C}" srcId="{39F258A9-0E67-4EEC-B101-2C724C785C90}" destId="{AD17832C-536A-2B43-9ED4-658F44A1B7F4}" srcOrd="1" destOrd="0" parTransId="{5FABB0F6-9305-064D-97E7-D517B00A5A7A}" sibTransId="{CD593B40-DACF-5D4B-AE10-B2F7B691C10D}"/>
    <dgm:cxn modelId="{B18873CE-862D-F446-A60B-86E05E262F1D}" type="presOf" srcId="{6E0FDECE-574E-4FBB-8C6E-739C1E21D35D}" destId="{DF3E6872-48B6-8343-A606-CADAE70CB607}" srcOrd="0" destOrd="4" presId="urn:microsoft.com/office/officeart/2016/7/layout/VerticalHollowActionList"/>
    <dgm:cxn modelId="{B59121D0-F676-0647-8301-87D3DE0B79C8}" type="presOf" srcId="{D549DF5E-5671-4AD9-9B95-62D9EFCC82AA}" destId="{E7FE5CA3-DD95-4A40-BF4E-E6BC10872E87}" srcOrd="0" destOrd="0" presId="urn:microsoft.com/office/officeart/2016/7/layout/VerticalHollowActionList"/>
    <dgm:cxn modelId="{4C8852D5-268E-BE4C-A98C-7BF23A055F5F}" type="presOf" srcId="{27D913FC-8827-4B65-B837-6A76B7F925BC}" destId="{DF3E6872-48B6-8343-A606-CADAE70CB607}" srcOrd="0" destOrd="0" presId="urn:microsoft.com/office/officeart/2016/7/layout/VerticalHollowActionList"/>
    <dgm:cxn modelId="{03C04F38-88F8-B24C-BE45-9946C2E64186}" type="presParOf" srcId="{7F99CE58-563A-4E41-89D0-41AF85A37521}" destId="{3BE5B1D8-6697-724A-B5AC-39FC13E69574}" srcOrd="0" destOrd="0" presId="urn:microsoft.com/office/officeart/2016/7/layout/VerticalHollowActionList"/>
    <dgm:cxn modelId="{11D54853-2AFF-E948-8B95-0E55A7D8E317}" type="presParOf" srcId="{3BE5B1D8-6697-724A-B5AC-39FC13E69574}" destId="{E7FE5CA3-DD95-4A40-BF4E-E6BC10872E87}" srcOrd="0" destOrd="0" presId="urn:microsoft.com/office/officeart/2016/7/layout/VerticalHollowActionList"/>
    <dgm:cxn modelId="{EFA8E192-1773-584B-A81C-D05A554274E5}" type="presParOf" srcId="{3BE5B1D8-6697-724A-B5AC-39FC13E69574}" destId="{F9CFD40F-31C2-D742-8969-7DDC0B5EDCC9}" srcOrd="1" destOrd="0" presId="urn:microsoft.com/office/officeart/2016/7/layout/VerticalHollowActionList"/>
    <dgm:cxn modelId="{F6C24C21-1CEF-FB4E-8819-41FEF1A0A532}" type="presParOf" srcId="{7F99CE58-563A-4E41-89D0-41AF85A37521}" destId="{D54DF9F3-8FF5-3446-963E-9E174D370AF3}" srcOrd="1" destOrd="0" presId="urn:microsoft.com/office/officeart/2016/7/layout/VerticalHollowActionList"/>
    <dgm:cxn modelId="{58231667-A991-AD45-A9F6-842BA9B5A52D}" type="presParOf" srcId="{7F99CE58-563A-4E41-89D0-41AF85A37521}" destId="{443AE7DE-2A74-FC4F-AE59-A88AEA15CEB0}" srcOrd="2" destOrd="0" presId="urn:microsoft.com/office/officeart/2016/7/layout/VerticalHollowActionList"/>
    <dgm:cxn modelId="{3E01FC90-3D49-4E4C-B405-C0F9E755BF2B}" type="presParOf" srcId="{443AE7DE-2A74-FC4F-AE59-A88AEA15CEB0}" destId="{75E7E1DF-9E48-E044-8A18-9B5B9C2EDC6A}" srcOrd="0" destOrd="0" presId="urn:microsoft.com/office/officeart/2016/7/layout/VerticalHollowActionList"/>
    <dgm:cxn modelId="{7F476D06-F3CC-074E-9E89-C083AE629C0C}" type="presParOf" srcId="{443AE7DE-2A74-FC4F-AE59-A88AEA15CEB0}" destId="{F6F44601-7314-FF40-A12F-33D4A629D368}" srcOrd="1" destOrd="0" presId="urn:microsoft.com/office/officeart/2016/7/layout/VerticalHollowActionList"/>
    <dgm:cxn modelId="{A4BA53EC-8CCE-1244-86E1-BB69582BEAA4}" type="presParOf" srcId="{7F99CE58-563A-4E41-89D0-41AF85A37521}" destId="{7AC6DCB1-EACE-A243-80F6-64F44FAFEFA7}" srcOrd="3" destOrd="0" presId="urn:microsoft.com/office/officeart/2016/7/layout/VerticalHollowActionList"/>
    <dgm:cxn modelId="{13ACCF9B-378D-8B48-B0BF-6F5D32B1B35B}" type="presParOf" srcId="{7F99CE58-563A-4E41-89D0-41AF85A37521}" destId="{45C02B8B-2482-8648-B59B-033718870553}" srcOrd="4" destOrd="0" presId="urn:microsoft.com/office/officeart/2016/7/layout/VerticalHollowActionList"/>
    <dgm:cxn modelId="{D435FEFB-6088-C941-ADA6-AC7EDD90EDBA}" type="presParOf" srcId="{45C02B8B-2482-8648-B59B-033718870553}" destId="{81DC2543-B4FB-484E-96A6-8C969A5F8435}" srcOrd="0" destOrd="0" presId="urn:microsoft.com/office/officeart/2016/7/layout/VerticalHollowActionList"/>
    <dgm:cxn modelId="{F839525E-3101-4D4B-A6F9-701F1CCE12A9}" type="presParOf" srcId="{45C02B8B-2482-8648-B59B-033718870553}" destId="{2A9497F6-5C72-9D40-84EB-16E1016BC9E4}" srcOrd="1" destOrd="0" presId="urn:microsoft.com/office/officeart/2016/7/layout/VerticalHollowActionList"/>
    <dgm:cxn modelId="{F1B92E08-AA68-6443-93BE-1F1507FA1030}" type="presParOf" srcId="{7F99CE58-563A-4E41-89D0-41AF85A37521}" destId="{AA012411-544F-1445-8C8B-74757921C337}" srcOrd="5" destOrd="0" presId="urn:microsoft.com/office/officeart/2016/7/layout/VerticalHollowActionList"/>
    <dgm:cxn modelId="{3629608B-CD39-AA48-B09C-EEDBE691DC42}" type="presParOf" srcId="{7F99CE58-563A-4E41-89D0-41AF85A37521}" destId="{1112374E-4EE0-6747-A716-4B0A74C880C9}" srcOrd="6" destOrd="0" presId="urn:microsoft.com/office/officeart/2016/7/layout/VerticalHollowActionList"/>
    <dgm:cxn modelId="{9EEF9698-8D53-2B45-AC3A-AC18B2D24466}" type="presParOf" srcId="{1112374E-4EE0-6747-A716-4B0A74C880C9}" destId="{DDF23844-E7B3-104C-B4F4-5725393D94FD}" srcOrd="0" destOrd="0" presId="urn:microsoft.com/office/officeart/2016/7/layout/VerticalHollowActionList"/>
    <dgm:cxn modelId="{A6E0449A-885D-9B43-87E4-3362825EAC0C}" type="presParOf" srcId="{1112374E-4EE0-6747-A716-4B0A74C880C9}" destId="{DF3E6872-48B6-8343-A606-CADAE70CB607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D308534-454E-9D49-AFCD-1E1CEEB35AAE}" type="doc">
      <dgm:prSet loTypeId="urn:microsoft.com/office/officeart/2005/8/layout/StepDown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BAC55CC-1F61-454C-B0FC-ADB6D5BB63F8}">
      <dgm:prSet phldrT="[Text]"/>
      <dgm:spPr/>
      <dgm:t>
        <a:bodyPr/>
        <a:lstStyle/>
        <a:p>
          <a:r>
            <a:rPr lang="en-US" dirty="0"/>
            <a:t>Encode Categorical Data into Numerical</a:t>
          </a:r>
        </a:p>
      </dgm:t>
    </dgm:pt>
    <dgm:pt modelId="{11BE2746-873A-E047-AF15-94C36806E29E}" type="parTrans" cxnId="{8C6739B5-2455-A947-8648-E6A7D1237A0B}">
      <dgm:prSet/>
      <dgm:spPr/>
      <dgm:t>
        <a:bodyPr/>
        <a:lstStyle/>
        <a:p>
          <a:endParaRPr lang="en-US"/>
        </a:p>
      </dgm:t>
    </dgm:pt>
    <dgm:pt modelId="{F8765712-D9A4-C446-B24A-2EE8A8F0378C}" type="sibTrans" cxnId="{8C6739B5-2455-A947-8648-E6A7D1237A0B}">
      <dgm:prSet/>
      <dgm:spPr/>
      <dgm:t>
        <a:bodyPr/>
        <a:lstStyle/>
        <a:p>
          <a:endParaRPr lang="en-US"/>
        </a:p>
      </dgm:t>
    </dgm:pt>
    <dgm:pt modelId="{6643E679-69C8-C74B-99AB-EDE11F69BE36}">
      <dgm:prSet phldrT="[Text]" custT="1"/>
      <dgm:spPr/>
      <dgm:t>
        <a:bodyPr/>
        <a:lstStyle/>
        <a:p>
          <a:r>
            <a:rPr lang="en-US" sz="1200" dirty="0" err="1"/>
            <a:t>OneHotEncoder</a:t>
          </a:r>
          <a:endParaRPr lang="en-US" sz="1200" dirty="0"/>
        </a:p>
      </dgm:t>
    </dgm:pt>
    <dgm:pt modelId="{8217697F-8BC4-1C4B-A32F-E1273EE8C6A0}" type="parTrans" cxnId="{C4C9CD36-BE22-B544-9095-54DED3156772}">
      <dgm:prSet/>
      <dgm:spPr/>
      <dgm:t>
        <a:bodyPr/>
        <a:lstStyle/>
        <a:p>
          <a:endParaRPr lang="en-US"/>
        </a:p>
      </dgm:t>
    </dgm:pt>
    <dgm:pt modelId="{A81BB988-EDE3-9045-87B7-66855328DAD7}" type="sibTrans" cxnId="{C4C9CD36-BE22-B544-9095-54DED3156772}">
      <dgm:prSet/>
      <dgm:spPr/>
      <dgm:t>
        <a:bodyPr/>
        <a:lstStyle/>
        <a:p>
          <a:endParaRPr lang="en-US"/>
        </a:p>
      </dgm:t>
    </dgm:pt>
    <dgm:pt modelId="{5E90EC5F-5464-C746-8F4B-A44EA34F76B4}">
      <dgm:prSet phldrT="[Text]"/>
      <dgm:spPr/>
      <dgm:t>
        <a:bodyPr/>
        <a:lstStyle/>
        <a:p>
          <a:r>
            <a:rPr lang="en-US" dirty="0"/>
            <a:t>Split Data into Testing and Training Data</a:t>
          </a:r>
        </a:p>
      </dgm:t>
    </dgm:pt>
    <dgm:pt modelId="{E2B672C6-7A87-BB4E-915E-B0A7514DE9CD}" type="parTrans" cxnId="{77B1E5E0-4B2C-B246-AD77-E5FB30FA4E34}">
      <dgm:prSet/>
      <dgm:spPr/>
      <dgm:t>
        <a:bodyPr/>
        <a:lstStyle/>
        <a:p>
          <a:endParaRPr lang="en-US"/>
        </a:p>
      </dgm:t>
    </dgm:pt>
    <dgm:pt modelId="{94818EE2-ECC4-1547-96D5-4583D8AB5481}" type="sibTrans" cxnId="{77B1E5E0-4B2C-B246-AD77-E5FB30FA4E34}">
      <dgm:prSet/>
      <dgm:spPr/>
      <dgm:t>
        <a:bodyPr/>
        <a:lstStyle/>
        <a:p>
          <a:endParaRPr lang="en-US"/>
        </a:p>
      </dgm:t>
    </dgm:pt>
    <dgm:pt modelId="{F81CA1BA-2322-134A-9A24-C94126AA8E01}">
      <dgm:prSet phldrT="[Text]" custT="1"/>
      <dgm:spPr/>
      <dgm:t>
        <a:bodyPr/>
        <a:lstStyle/>
        <a:p>
          <a:r>
            <a:rPr lang="en-US" sz="1200" dirty="0"/>
            <a:t>Identify features to be included in model</a:t>
          </a:r>
        </a:p>
      </dgm:t>
    </dgm:pt>
    <dgm:pt modelId="{36A3FC87-1491-EC43-ADD2-A2B1AC86D124}" type="parTrans" cxnId="{A0472CD3-B19C-DE49-9710-8C64F0F9E844}">
      <dgm:prSet/>
      <dgm:spPr/>
      <dgm:t>
        <a:bodyPr/>
        <a:lstStyle/>
        <a:p>
          <a:endParaRPr lang="en-US"/>
        </a:p>
      </dgm:t>
    </dgm:pt>
    <dgm:pt modelId="{3F7BB43B-E418-F04B-9358-A491F1F7359D}" type="sibTrans" cxnId="{A0472CD3-B19C-DE49-9710-8C64F0F9E844}">
      <dgm:prSet/>
      <dgm:spPr/>
      <dgm:t>
        <a:bodyPr/>
        <a:lstStyle/>
        <a:p>
          <a:endParaRPr lang="en-US"/>
        </a:p>
      </dgm:t>
    </dgm:pt>
    <dgm:pt modelId="{8CD36E17-D101-DD42-8DA8-033194F81EB4}">
      <dgm:prSet phldrT="[Text]"/>
      <dgm:spPr/>
      <dgm:t>
        <a:bodyPr/>
        <a:lstStyle/>
        <a:p>
          <a:r>
            <a:rPr lang="en-US" dirty="0"/>
            <a:t>Apply the Models</a:t>
          </a:r>
        </a:p>
      </dgm:t>
    </dgm:pt>
    <dgm:pt modelId="{8F7C4232-3EEF-BA46-8053-68716C87EE45}" type="parTrans" cxnId="{6A0B877C-33B9-2847-BB1C-C616FA8833BD}">
      <dgm:prSet/>
      <dgm:spPr/>
      <dgm:t>
        <a:bodyPr/>
        <a:lstStyle/>
        <a:p>
          <a:endParaRPr lang="en-US"/>
        </a:p>
      </dgm:t>
    </dgm:pt>
    <dgm:pt modelId="{78969ED9-2A47-5D44-9E06-358A8E8E4637}" type="sibTrans" cxnId="{6A0B877C-33B9-2847-BB1C-C616FA8833BD}">
      <dgm:prSet/>
      <dgm:spPr/>
      <dgm:t>
        <a:bodyPr/>
        <a:lstStyle/>
        <a:p>
          <a:endParaRPr lang="en-US"/>
        </a:p>
      </dgm:t>
    </dgm:pt>
    <dgm:pt modelId="{AFF8CE6B-3FB5-954C-89C9-401E76318963}">
      <dgm:prSet phldrT="[Text]" custT="1"/>
      <dgm:spPr/>
      <dgm:t>
        <a:bodyPr/>
        <a:lstStyle/>
        <a:p>
          <a:r>
            <a:rPr lang="en-US" sz="1100" dirty="0"/>
            <a:t>Logistic Regression</a:t>
          </a:r>
        </a:p>
      </dgm:t>
    </dgm:pt>
    <dgm:pt modelId="{1E0D72A3-BF71-9345-BEA0-E2D4FA2FD253}" type="parTrans" cxnId="{06DD03A0-0EC6-314A-97BC-9AEB2837834E}">
      <dgm:prSet/>
      <dgm:spPr/>
      <dgm:t>
        <a:bodyPr/>
        <a:lstStyle/>
        <a:p>
          <a:endParaRPr lang="en-US"/>
        </a:p>
      </dgm:t>
    </dgm:pt>
    <dgm:pt modelId="{F38907E5-B42C-5F4F-B6D1-F55580F645C9}" type="sibTrans" cxnId="{06DD03A0-0EC6-314A-97BC-9AEB2837834E}">
      <dgm:prSet/>
      <dgm:spPr/>
      <dgm:t>
        <a:bodyPr/>
        <a:lstStyle/>
        <a:p>
          <a:endParaRPr lang="en-US"/>
        </a:p>
      </dgm:t>
    </dgm:pt>
    <dgm:pt modelId="{366AA1E5-8ABA-A343-B18A-B8D3750A91E4}">
      <dgm:prSet phldrT="[Text]" custT="1"/>
      <dgm:spPr/>
      <dgm:t>
        <a:bodyPr/>
        <a:lstStyle/>
        <a:p>
          <a:r>
            <a:rPr lang="en-US" sz="1200" dirty="0"/>
            <a:t>Label Encoder </a:t>
          </a:r>
        </a:p>
      </dgm:t>
    </dgm:pt>
    <dgm:pt modelId="{13F7B188-CF9D-3342-8DFC-5E09492852BA}" type="parTrans" cxnId="{334705D7-BC54-1841-B19A-3AC3C7B93220}">
      <dgm:prSet/>
      <dgm:spPr/>
      <dgm:t>
        <a:bodyPr/>
        <a:lstStyle/>
        <a:p>
          <a:endParaRPr lang="en-US"/>
        </a:p>
      </dgm:t>
    </dgm:pt>
    <dgm:pt modelId="{F2BDA96D-BB7D-7749-9D66-F8A25491090D}" type="sibTrans" cxnId="{334705D7-BC54-1841-B19A-3AC3C7B93220}">
      <dgm:prSet/>
      <dgm:spPr/>
      <dgm:t>
        <a:bodyPr/>
        <a:lstStyle/>
        <a:p>
          <a:endParaRPr lang="en-US"/>
        </a:p>
      </dgm:t>
    </dgm:pt>
    <dgm:pt modelId="{EACA9A86-4CA6-0A40-A131-2C33EEF3C23C}">
      <dgm:prSet phldrT="[Text]"/>
      <dgm:spPr/>
      <dgm:t>
        <a:bodyPr/>
        <a:lstStyle/>
        <a:p>
          <a:endParaRPr lang="en-US" sz="900" dirty="0"/>
        </a:p>
      </dgm:t>
    </dgm:pt>
    <dgm:pt modelId="{5D7BCFD5-1B81-D44A-9877-3D6B1E89842B}" type="parTrans" cxnId="{9E0DB799-F05F-374F-B273-0D9392BE04F1}">
      <dgm:prSet/>
      <dgm:spPr/>
      <dgm:t>
        <a:bodyPr/>
        <a:lstStyle/>
        <a:p>
          <a:endParaRPr lang="en-US"/>
        </a:p>
      </dgm:t>
    </dgm:pt>
    <dgm:pt modelId="{6286211E-6830-E143-8A89-2DC3C7E56936}" type="sibTrans" cxnId="{9E0DB799-F05F-374F-B273-0D9392BE04F1}">
      <dgm:prSet/>
      <dgm:spPr/>
      <dgm:t>
        <a:bodyPr/>
        <a:lstStyle/>
        <a:p>
          <a:endParaRPr lang="en-US"/>
        </a:p>
      </dgm:t>
    </dgm:pt>
    <dgm:pt modelId="{5BA0135B-079E-8C4F-9AF4-4FF5E515A45F}">
      <dgm:prSet phldrT="[Text]" custT="1"/>
      <dgm:spPr/>
      <dgm:t>
        <a:bodyPr/>
        <a:lstStyle/>
        <a:p>
          <a:r>
            <a:rPr lang="en-US" sz="1200" dirty="0" err="1"/>
            <a:t>Train_test_split</a:t>
          </a:r>
          <a:r>
            <a:rPr lang="en-US" sz="1200" dirty="0"/>
            <a:t> </a:t>
          </a:r>
        </a:p>
      </dgm:t>
    </dgm:pt>
    <dgm:pt modelId="{7D1DB713-F6D0-F74E-A992-1FC79A0DE9E1}" type="parTrans" cxnId="{A3B987A8-2D78-EC49-AC81-7415F2EAE7C1}">
      <dgm:prSet/>
      <dgm:spPr/>
      <dgm:t>
        <a:bodyPr/>
        <a:lstStyle/>
        <a:p>
          <a:endParaRPr lang="en-US"/>
        </a:p>
      </dgm:t>
    </dgm:pt>
    <dgm:pt modelId="{5D3CCBFF-0A4C-F34A-8200-ADC4DCA88FB4}" type="sibTrans" cxnId="{A3B987A8-2D78-EC49-AC81-7415F2EAE7C1}">
      <dgm:prSet/>
      <dgm:spPr/>
      <dgm:t>
        <a:bodyPr/>
        <a:lstStyle/>
        <a:p>
          <a:endParaRPr lang="en-US"/>
        </a:p>
      </dgm:t>
    </dgm:pt>
    <dgm:pt modelId="{0B1BAD0E-1C4F-A043-90B0-B51BE8DEBC5F}">
      <dgm:prSet/>
      <dgm:spPr/>
      <dgm:t>
        <a:bodyPr/>
        <a:lstStyle/>
        <a:p>
          <a:r>
            <a:rPr lang="en-US" dirty="0"/>
            <a:t>Interpret the results</a:t>
          </a:r>
        </a:p>
      </dgm:t>
    </dgm:pt>
    <dgm:pt modelId="{3F3EB7A2-30B1-7247-9AA4-1A58F060A32B}" type="parTrans" cxnId="{A3BEE286-6ACD-6C48-9C08-A4F85D79F395}">
      <dgm:prSet/>
      <dgm:spPr/>
      <dgm:t>
        <a:bodyPr/>
        <a:lstStyle/>
        <a:p>
          <a:endParaRPr lang="en-US"/>
        </a:p>
      </dgm:t>
    </dgm:pt>
    <dgm:pt modelId="{5F043F7F-F540-094A-A76E-8C2B8606C3DE}" type="sibTrans" cxnId="{A3BEE286-6ACD-6C48-9C08-A4F85D79F395}">
      <dgm:prSet/>
      <dgm:spPr/>
      <dgm:t>
        <a:bodyPr/>
        <a:lstStyle/>
        <a:p>
          <a:endParaRPr lang="en-US"/>
        </a:p>
      </dgm:t>
    </dgm:pt>
    <dgm:pt modelId="{C549537A-28CF-8A4A-B6B7-6AA02F47CFFC}">
      <dgm:prSet phldrT="[Text]" custT="1"/>
      <dgm:spPr/>
      <dgm:t>
        <a:bodyPr/>
        <a:lstStyle/>
        <a:p>
          <a:r>
            <a:rPr lang="en-US" sz="1100" dirty="0"/>
            <a:t>Decision Tree</a:t>
          </a:r>
        </a:p>
      </dgm:t>
    </dgm:pt>
    <dgm:pt modelId="{F1CC4B3E-1094-D849-9C53-C1405C6F8D0C}" type="parTrans" cxnId="{ADE01C8E-4885-E946-AF60-7D831557DFE1}">
      <dgm:prSet/>
      <dgm:spPr/>
      <dgm:t>
        <a:bodyPr/>
        <a:lstStyle/>
        <a:p>
          <a:endParaRPr lang="en-US"/>
        </a:p>
      </dgm:t>
    </dgm:pt>
    <dgm:pt modelId="{BA612CDD-945D-D446-9A22-62E69BBD73B1}" type="sibTrans" cxnId="{ADE01C8E-4885-E946-AF60-7D831557DFE1}">
      <dgm:prSet/>
      <dgm:spPr/>
      <dgm:t>
        <a:bodyPr/>
        <a:lstStyle/>
        <a:p>
          <a:endParaRPr lang="en-US"/>
        </a:p>
      </dgm:t>
    </dgm:pt>
    <dgm:pt modelId="{0F580380-AAB2-0441-8261-D8D1481F0D3E}">
      <dgm:prSet phldrT="[Text]" custT="1"/>
      <dgm:spPr/>
      <dgm:t>
        <a:bodyPr/>
        <a:lstStyle/>
        <a:p>
          <a:r>
            <a:rPr lang="en-US" sz="1100" dirty="0"/>
            <a:t>Random Forest</a:t>
          </a:r>
        </a:p>
      </dgm:t>
    </dgm:pt>
    <dgm:pt modelId="{BCAF3974-5994-3E4C-8786-82D6641D5B0A}" type="parTrans" cxnId="{761D79B4-B63C-2D42-9D8C-D8EE408C0C91}">
      <dgm:prSet/>
      <dgm:spPr/>
      <dgm:t>
        <a:bodyPr/>
        <a:lstStyle/>
        <a:p>
          <a:endParaRPr lang="en-US"/>
        </a:p>
      </dgm:t>
    </dgm:pt>
    <dgm:pt modelId="{504FB874-3FB0-A34E-BA88-90A1B13F5253}" type="sibTrans" cxnId="{761D79B4-B63C-2D42-9D8C-D8EE408C0C91}">
      <dgm:prSet/>
      <dgm:spPr/>
      <dgm:t>
        <a:bodyPr/>
        <a:lstStyle/>
        <a:p>
          <a:endParaRPr lang="en-US"/>
        </a:p>
      </dgm:t>
    </dgm:pt>
    <dgm:pt modelId="{48A4AF48-D9BB-7C4F-A2CE-297913E68F14}">
      <dgm:prSet/>
      <dgm:spPr/>
      <dgm:t>
        <a:bodyPr/>
        <a:lstStyle/>
        <a:p>
          <a:r>
            <a:rPr lang="en-US" dirty="0"/>
            <a:t>Clean and Explore Data </a:t>
          </a:r>
        </a:p>
      </dgm:t>
    </dgm:pt>
    <dgm:pt modelId="{DAED8CA5-702D-B248-8F74-DE3371FF7297}" type="parTrans" cxnId="{29F8C813-02FE-204B-8054-4CA10B2750AB}">
      <dgm:prSet/>
      <dgm:spPr/>
      <dgm:t>
        <a:bodyPr/>
        <a:lstStyle/>
        <a:p>
          <a:endParaRPr lang="en-US"/>
        </a:p>
      </dgm:t>
    </dgm:pt>
    <dgm:pt modelId="{772549A1-25A9-964C-9DDF-9321A8C2A40D}" type="sibTrans" cxnId="{29F8C813-02FE-204B-8054-4CA10B2750AB}">
      <dgm:prSet/>
      <dgm:spPr/>
      <dgm:t>
        <a:bodyPr/>
        <a:lstStyle/>
        <a:p>
          <a:endParaRPr lang="en-US"/>
        </a:p>
      </dgm:t>
    </dgm:pt>
    <dgm:pt modelId="{1644D12B-3FF2-F643-BB3C-BE3A662EE977}">
      <dgm:prSet/>
      <dgm:spPr/>
      <dgm:t>
        <a:bodyPr/>
        <a:lstStyle/>
        <a:p>
          <a:r>
            <a:rPr lang="en-US" dirty="0"/>
            <a:t>Scale the Data </a:t>
          </a:r>
        </a:p>
      </dgm:t>
    </dgm:pt>
    <dgm:pt modelId="{B0AC42AE-6B95-474F-810F-777269149BA2}" type="parTrans" cxnId="{70E4EEFA-C921-244E-A632-3BF450F0605A}">
      <dgm:prSet/>
      <dgm:spPr/>
      <dgm:t>
        <a:bodyPr/>
        <a:lstStyle/>
        <a:p>
          <a:endParaRPr lang="en-US"/>
        </a:p>
      </dgm:t>
    </dgm:pt>
    <dgm:pt modelId="{05CF93D6-BFEF-CE44-A833-964A526E1EF1}" type="sibTrans" cxnId="{70E4EEFA-C921-244E-A632-3BF450F0605A}">
      <dgm:prSet/>
      <dgm:spPr/>
      <dgm:t>
        <a:bodyPr/>
        <a:lstStyle/>
        <a:p>
          <a:endParaRPr lang="en-US"/>
        </a:p>
      </dgm:t>
    </dgm:pt>
    <dgm:pt modelId="{5E387096-A8E8-274C-B5B9-7E4367D02B4F}" type="pres">
      <dgm:prSet presAssocID="{3D308534-454E-9D49-AFCD-1E1CEEB35AAE}" presName="rootnode" presStyleCnt="0">
        <dgm:presLayoutVars>
          <dgm:chMax/>
          <dgm:chPref/>
          <dgm:dir/>
          <dgm:animLvl val="lvl"/>
        </dgm:presLayoutVars>
      </dgm:prSet>
      <dgm:spPr/>
    </dgm:pt>
    <dgm:pt modelId="{86C69222-6810-6647-BAFA-842D2C65A76A}" type="pres">
      <dgm:prSet presAssocID="{48A4AF48-D9BB-7C4F-A2CE-297913E68F14}" presName="composite" presStyleCnt="0"/>
      <dgm:spPr/>
    </dgm:pt>
    <dgm:pt modelId="{C507F580-914F-3340-BA08-4E2FA6F483E5}" type="pres">
      <dgm:prSet presAssocID="{48A4AF48-D9BB-7C4F-A2CE-297913E68F14}" presName="bentUpArrow1" presStyleLbl="alignImgPlace1" presStyleIdx="0" presStyleCnt="5"/>
      <dgm:spPr/>
    </dgm:pt>
    <dgm:pt modelId="{8385F9BF-9153-B241-8965-06E30773664D}" type="pres">
      <dgm:prSet presAssocID="{48A4AF48-D9BB-7C4F-A2CE-297913E68F14}" presName="ParentText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66D8EE86-E704-DA4D-B705-9987B1B081BE}" type="pres">
      <dgm:prSet presAssocID="{48A4AF48-D9BB-7C4F-A2CE-297913E68F14}" presName="Child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C007C5F1-3237-8944-9EAD-A65D5A942D1C}" type="pres">
      <dgm:prSet presAssocID="{772549A1-25A9-964C-9DDF-9321A8C2A40D}" presName="sibTrans" presStyleCnt="0"/>
      <dgm:spPr/>
    </dgm:pt>
    <dgm:pt modelId="{9AE15ED4-29A2-AB4B-89BF-40242E0EF905}" type="pres">
      <dgm:prSet presAssocID="{9BAC55CC-1F61-454C-B0FC-ADB6D5BB63F8}" presName="composite" presStyleCnt="0"/>
      <dgm:spPr/>
    </dgm:pt>
    <dgm:pt modelId="{C62C63FD-BD2C-A242-BA82-A84FE596F53A}" type="pres">
      <dgm:prSet presAssocID="{9BAC55CC-1F61-454C-B0FC-ADB6D5BB63F8}" presName="bentUpArrow1" presStyleLbl="alignImgPlace1" presStyleIdx="1" presStyleCnt="5"/>
      <dgm:spPr/>
    </dgm:pt>
    <dgm:pt modelId="{2C2EAE97-778E-8C4A-815E-DED47F59754F}" type="pres">
      <dgm:prSet presAssocID="{9BAC55CC-1F61-454C-B0FC-ADB6D5BB63F8}" presName="ParentText" presStyleLbl="node1" presStyleIdx="1" presStyleCnt="6">
        <dgm:presLayoutVars>
          <dgm:chMax val="1"/>
          <dgm:chPref val="1"/>
          <dgm:bulletEnabled val="1"/>
        </dgm:presLayoutVars>
      </dgm:prSet>
      <dgm:spPr/>
    </dgm:pt>
    <dgm:pt modelId="{A5C2026B-41CD-EE4A-9ED3-7836DE695BC6}" type="pres">
      <dgm:prSet presAssocID="{9BAC55CC-1F61-454C-B0FC-ADB6D5BB63F8}" presName="ChildText" presStyleLbl="revTx" presStyleIdx="1" presStyleCnt="5" custScaleX="139325" custLinFactNeighborX="38372" custLinFactNeighborY="725">
        <dgm:presLayoutVars>
          <dgm:chMax val="0"/>
          <dgm:chPref val="0"/>
          <dgm:bulletEnabled val="1"/>
        </dgm:presLayoutVars>
      </dgm:prSet>
      <dgm:spPr/>
    </dgm:pt>
    <dgm:pt modelId="{3910F7F7-41A6-6041-8056-47CA6A9DA955}" type="pres">
      <dgm:prSet presAssocID="{F8765712-D9A4-C446-B24A-2EE8A8F0378C}" presName="sibTrans" presStyleCnt="0"/>
      <dgm:spPr/>
    </dgm:pt>
    <dgm:pt modelId="{63AFFD73-96B3-924A-A94B-937E0B27FE5D}" type="pres">
      <dgm:prSet presAssocID="{5E90EC5F-5464-C746-8F4B-A44EA34F76B4}" presName="composite" presStyleCnt="0"/>
      <dgm:spPr/>
    </dgm:pt>
    <dgm:pt modelId="{20088297-6266-AC4C-91E6-8C6024835B86}" type="pres">
      <dgm:prSet presAssocID="{5E90EC5F-5464-C746-8F4B-A44EA34F76B4}" presName="bentUpArrow1" presStyleLbl="alignImgPlace1" presStyleIdx="2" presStyleCnt="5"/>
      <dgm:spPr/>
    </dgm:pt>
    <dgm:pt modelId="{77415D5C-8DF0-084C-9D68-E2E46A5EF1F1}" type="pres">
      <dgm:prSet presAssocID="{5E90EC5F-5464-C746-8F4B-A44EA34F76B4}" presName="ParentText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63649BBE-2772-CD41-8817-E9B9F937F9B0}" type="pres">
      <dgm:prSet presAssocID="{5E90EC5F-5464-C746-8F4B-A44EA34F76B4}" presName="ChildText" presStyleLbl="revTx" presStyleIdx="2" presStyleCnt="5" custScaleX="234369" custLinFactNeighborX="79526" custLinFactNeighborY="-1798">
        <dgm:presLayoutVars>
          <dgm:chMax val="0"/>
          <dgm:chPref val="0"/>
          <dgm:bulletEnabled val="1"/>
        </dgm:presLayoutVars>
      </dgm:prSet>
      <dgm:spPr/>
    </dgm:pt>
    <dgm:pt modelId="{2C03B66F-00A3-514C-8037-68F8A1FCCB26}" type="pres">
      <dgm:prSet presAssocID="{94818EE2-ECC4-1547-96D5-4583D8AB5481}" presName="sibTrans" presStyleCnt="0"/>
      <dgm:spPr/>
    </dgm:pt>
    <dgm:pt modelId="{063B2A19-2B6D-D04B-90DA-BA9CB237628C}" type="pres">
      <dgm:prSet presAssocID="{1644D12B-3FF2-F643-BB3C-BE3A662EE977}" presName="composite" presStyleCnt="0"/>
      <dgm:spPr/>
    </dgm:pt>
    <dgm:pt modelId="{14937A6D-8C8A-8C4B-B426-BA3D38147F3D}" type="pres">
      <dgm:prSet presAssocID="{1644D12B-3FF2-F643-BB3C-BE3A662EE977}" presName="bentUpArrow1" presStyleLbl="alignImgPlace1" presStyleIdx="3" presStyleCnt="5"/>
      <dgm:spPr/>
    </dgm:pt>
    <dgm:pt modelId="{1519CC04-8CDA-C04B-83A7-2A051119A40D}" type="pres">
      <dgm:prSet presAssocID="{1644D12B-3FF2-F643-BB3C-BE3A662EE977}" presName="ParentText" presStyleLbl="node1" presStyleIdx="3" presStyleCnt="6">
        <dgm:presLayoutVars>
          <dgm:chMax val="1"/>
          <dgm:chPref val="1"/>
          <dgm:bulletEnabled val="1"/>
        </dgm:presLayoutVars>
      </dgm:prSet>
      <dgm:spPr/>
    </dgm:pt>
    <dgm:pt modelId="{31EEFBE1-2CFA-D747-9ECE-348D14EFA8D1}" type="pres">
      <dgm:prSet presAssocID="{1644D12B-3FF2-F643-BB3C-BE3A662EE977}" presName="Child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8EAC68B3-DF41-5B42-87F5-314BC835AE96}" type="pres">
      <dgm:prSet presAssocID="{05CF93D6-BFEF-CE44-A833-964A526E1EF1}" presName="sibTrans" presStyleCnt="0"/>
      <dgm:spPr/>
    </dgm:pt>
    <dgm:pt modelId="{B2ED9911-1146-BD40-A929-3A5A157B6941}" type="pres">
      <dgm:prSet presAssocID="{8CD36E17-D101-DD42-8DA8-033194F81EB4}" presName="composite" presStyleCnt="0"/>
      <dgm:spPr/>
    </dgm:pt>
    <dgm:pt modelId="{A09BBC60-985A-854C-A31C-0CC984B9B186}" type="pres">
      <dgm:prSet presAssocID="{8CD36E17-D101-DD42-8DA8-033194F81EB4}" presName="bentUpArrow1" presStyleLbl="alignImgPlace1" presStyleIdx="4" presStyleCnt="5"/>
      <dgm:spPr/>
    </dgm:pt>
    <dgm:pt modelId="{878945CD-E233-3C40-8159-D4761A266C9E}" type="pres">
      <dgm:prSet presAssocID="{8CD36E17-D101-DD42-8DA8-033194F81EB4}" presName="ParentText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2BCB4E97-EFA2-B848-962D-8E54DCD7D4E9}" type="pres">
      <dgm:prSet presAssocID="{8CD36E17-D101-DD42-8DA8-033194F81EB4}" presName="ChildText" presStyleLbl="revTx" presStyleIdx="4" presStyleCnt="5" custScaleX="246475" custLinFactNeighborX="95129" custLinFactNeighborY="1941">
        <dgm:presLayoutVars>
          <dgm:chMax val="0"/>
          <dgm:chPref val="0"/>
          <dgm:bulletEnabled val="1"/>
        </dgm:presLayoutVars>
      </dgm:prSet>
      <dgm:spPr/>
    </dgm:pt>
    <dgm:pt modelId="{AD2AFE88-1CC3-D847-AD33-9E18A91C4E62}" type="pres">
      <dgm:prSet presAssocID="{78969ED9-2A47-5D44-9E06-358A8E8E4637}" presName="sibTrans" presStyleCnt="0"/>
      <dgm:spPr/>
    </dgm:pt>
    <dgm:pt modelId="{2463A23F-8067-BD43-B14D-4C3801C955E0}" type="pres">
      <dgm:prSet presAssocID="{0B1BAD0E-1C4F-A043-90B0-B51BE8DEBC5F}" presName="composite" presStyleCnt="0"/>
      <dgm:spPr/>
    </dgm:pt>
    <dgm:pt modelId="{90E3E806-90B2-A345-AD9A-72DE91513B0D}" type="pres">
      <dgm:prSet presAssocID="{0B1BAD0E-1C4F-A043-90B0-B51BE8DEBC5F}" presName="ParentText" presStyleLbl="node1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29F8C813-02FE-204B-8054-4CA10B2750AB}" srcId="{3D308534-454E-9D49-AFCD-1E1CEEB35AAE}" destId="{48A4AF48-D9BB-7C4F-A2CE-297913E68F14}" srcOrd="0" destOrd="0" parTransId="{DAED8CA5-702D-B248-8F74-DE3371FF7297}" sibTransId="{772549A1-25A9-964C-9DDF-9321A8C2A40D}"/>
    <dgm:cxn modelId="{C2C1082A-5AD6-664E-B7B9-D312F71DAA40}" type="presOf" srcId="{AFF8CE6B-3FB5-954C-89C9-401E76318963}" destId="{2BCB4E97-EFA2-B848-962D-8E54DCD7D4E9}" srcOrd="0" destOrd="0" presId="urn:microsoft.com/office/officeart/2005/8/layout/StepDownProcess"/>
    <dgm:cxn modelId="{8292832C-12A2-A646-B5F8-C97BA7C676E2}" type="presOf" srcId="{9BAC55CC-1F61-454C-B0FC-ADB6D5BB63F8}" destId="{2C2EAE97-778E-8C4A-815E-DED47F59754F}" srcOrd="0" destOrd="0" presId="urn:microsoft.com/office/officeart/2005/8/layout/StepDownProcess"/>
    <dgm:cxn modelId="{5570732F-C7AF-6944-8434-38D3A9F789FE}" type="presOf" srcId="{5BA0135B-079E-8C4F-9AF4-4FF5E515A45F}" destId="{63649BBE-2772-CD41-8817-E9B9F937F9B0}" srcOrd="0" destOrd="1" presId="urn:microsoft.com/office/officeart/2005/8/layout/StepDownProcess"/>
    <dgm:cxn modelId="{C4C9CD36-BE22-B544-9095-54DED3156772}" srcId="{9BAC55CC-1F61-454C-B0FC-ADB6D5BB63F8}" destId="{6643E679-69C8-C74B-99AB-EDE11F69BE36}" srcOrd="0" destOrd="0" parTransId="{8217697F-8BC4-1C4B-A32F-E1273EE8C6A0}" sibTransId="{A81BB988-EDE3-9045-87B7-66855328DAD7}"/>
    <dgm:cxn modelId="{22E5A940-9D76-1243-98D8-2E19F0A70D34}" type="presOf" srcId="{8CD36E17-D101-DD42-8DA8-033194F81EB4}" destId="{878945CD-E233-3C40-8159-D4761A266C9E}" srcOrd="0" destOrd="0" presId="urn:microsoft.com/office/officeart/2005/8/layout/StepDownProcess"/>
    <dgm:cxn modelId="{70AAF04D-79F9-9D45-8688-90684012F4FD}" type="presOf" srcId="{3D308534-454E-9D49-AFCD-1E1CEEB35AAE}" destId="{5E387096-A8E8-274C-B5B9-7E4367D02B4F}" srcOrd="0" destOrd="0" presId="urn:microsoft.com/office/officeart/2005/8/layout/StepDownProcess"/>
    <dgm:cxn modelId="{A0DF3667-7944-CC4B-ADA0-507927D5FD55}" type="presOf" srcId="{0B1BAD0E-1C4F-A043-90B0-B51BE8DEBC5F}" destId="{90E3E806-90B2-A345-AD9A-72DE91513B0D}" srcOrd="0" destOrd="0" presId="urn:microsoft.com/office/officeart/2005/8/layout/StepDownProcess"/>
    <dgm:cxn modelId="{6E881268-89EA-5F44-9CA5-D7D4B910D306}" type="presOf" srcId="{C549537A-28CF-8A4A-B6B7-6AA02F47CFFC}" destId="{2BCB4E97-EFA2-B848-962D-8E54DCD7D4E9}" srcOrd="0" destOrd="1" presId="urn:microsoft.com/office/officeart/2005/8/layout/StepDownProcess"/>
    <dgm:cxn modelId="{9A976F76-0F6E-C240-9C32-1AAAC6F4ECBF}" type="presOf" srcId="{F81CA1BA-2322-134A-9A24-C94126AA8E01}" destId="{63649BBE-2772-CD41-8817-E9B9F937F9B0}" srcOrd="0" destOrd="0" presId="urn:microsoft.com/office/officeart/2005/8/layout/StepDownProcess"/>
    <dgm:cxn modelId="{6A0B877C-33B9-2847-BB1C-C616FA8833BD}" srcId="{3D308534-454E-9D49-AFCD-1E1CEEB35AAE}" destId="{8CD36E17-D101-DD42-8DA8-033194F81EB4}" srcOrd="4" destOrd="0" parTransId="{8F7C4232-3EEF-BA46-8053-68716C87EE45}" sibTransId="{78969ED9-2A47-5D44-9E06-358A8E8E4637}"/>
    <dgm:cxn modelId="{A3BEE286-6ACD-6C48-9C08-A4F85D79F395}" srcId="{3D308534-454E-9D49-AFCD-1E1CEEB35AAE}" destId="{0B1BAD0E-1C4F-A043-90B0-B51BE8DEBC5F}" srcOrd="5" destOrd="0" parTransId="{3F3EB7A2-30B1-7247-9AA4-1A58F060A32B}" sibTransId="{5F043F7F-F540-094A-A76E-8C2B8606C3DE}"/>
    <dgm:cxn modelId="{ADE01C8E-4885-E946-AF60-7D831557DFE1}" srcId="{8CD36E17-D101-DD42-8DA8-033194F81EB4}" destId="{C549537A-28CF-8A4A-B6B7-6AA02F47CFFC}" srcOrd="1" destOrd="0" parTransId="{F1CC4B3E-1094-D849-9C53-C1405C6F8D0C}" sibTransId="{BA612CDD-945D-D446-9A22-62E69BBD73B1}"/>
    <dgm:cxn modelId="{10432191-5C6C-D148-B383-E43BCC4BC15A}" type="presOf" srcId="{1644D12B-3FF2-F643-BB3C-BE3A662EE977}" destId="{1519CC04-8CDA-C04B-83A7-2A051119A40D}" srcOrd="0" destOrd="0" presId="urn:microsoft.com/office/officeart/2005/8/layout/StepDownProcess"/>
    <dgm:cxn modelId="{19E30393-940A-D041-AA13-994158D4F3F2}" type="presOf" srcId="{6643E679-69C8-C74B-99AB-EDE11F69BE36}" destId="{A5C2026B-41CD-EE4A-9ED3-7836DE695BC6}" srcOrd="0" destOrd="0" presId="urn:microsoft.com/office/officeart/2005/8/layout/StepDownProcess"/>
    <dgm:cxn modelId="{95958594-4D48-444E-9C11-62150BBBA351}" type="presOf" srcId="{5E90EC5F-5464-C746-8F4B-A44EA34F76B4}" destId="{77415D5C-8DF0-084C-9D68-E2E46A5EF1F1}" srcOrd="0" destOrd="0" presId="urn:microsoft.com/office/officeart/2005/8/layout/StepDownProcess"/>
    <dgm:cxn modelId="{9E0DB799-F05F-374F-B273-0D9392BE04F1}" srcId="{5E90EC5F-5464-C746-8F4B-A44EA34F76B4}" destId="{EACA9A86-4CA6-0A40-A131-2C33EEF3C23C}" srcOrd="2" destOrd="0" parTransId="{5D7BCFD5-1B81-D44A-9877-3D6B1E89842B}" sibTransId="{6286211E-6830-E143-8A89-2DC3C7E56936}"/>
    <dgm:cxn modelId="{06DD03A0-0EC6-314A-97BC-9AEB2837834E}" srcId="{8CD36E17-D101-DD42-8DA8-033194F81EB4}" destId="{AFF8CE6B-3FB5-954C-89C9-401E76318963}" srcOrd="0" destOrd="0" parTransId="{1E0D72A3-BF71-9345-BEA0-E2D4FA2FD253}" sibTransId="{F38907E5-B42C-5F4F-B6D1-F55580F645C9}"/>
    <dgm:cxn modelId="{A3B987A8-2D78-EC49-AC81-7415F2EAE7C1}" srcId="{5E90EC5F-5464-C746-8F4B-A44EA34F76B4}" destId="{5BA0135B-079E-8C4F-9AF4-4FF5E515A45F}" srcOrd="1" destOrd="0" parTransId="{7D1DB713-F6D0-F74E-A992-1FC79A0DE9E1}" sibTransId="{5D3CCBFF-0A4C-F34A-8200-ADC4DCA88FB4}"/>
    <dgm:cxn modelId="{F0BABEAE-8695-F94B-80E1-DCDCFB44E9A8}" type="presOf" srcId="{366AA1E5-8ABA-A343-B18A-B8D3750A91E4}" destId="{A5C2026B-41CD-EE4A-9ED3-7836DE695BC6}" srcOrd="0" destOrd="1" presId="urn:microsoft.com/office/officeart/2005/8/layout/StepDownProcess"/>
    <dgm:cxn modelId="{761D79B4-B63C-2D42-9D8C-D8EE408C0C91}" srcId="{8CD36E17-D101-DD42-8DA8-033194F81EB4}" destId="{0F580380-AAB2-0441-8261-D8D1481F0D3E}" srcOrd="2" destOrd="0" parTransId="{BCAF3974-5994-3E4C-8786-82D6641D5B0A}" sibTransId="{504FB874-3FB0-A34E-BA88-90A1B13F5253}"/>
    <dgm:cxn modelId="{8C6739B5-2455-A947-8648-E6A7D1237A0B}" srcId="{3D308534-454E-9D49-AFCD-1E1CEEB35AAE}" destId="{9BAC55CC-1F61-454C-B0FC-ADB6D5BB63F8}" srcOrd="1" destOrd="0" parTransId="{11BE2746-873A-E047-AF15-94C36806E29E}" sibTransId="{F8765712-D9A4-C446-B24A-2EE8A8F0378C}"/>
    <dgm:cxn modelId="{EC2FE8B6-BBFE-9E43-A819-CB4E949B0A5D}" type="presOf" srcId="{48A4AF48-D9BB-7C4F-A2CE-297913E68F14}" destId="{8385F9BF-9153-B241-8965-06E30773664D}" srcOrd="0" destOrd="0" presId="urn:microsoft.com/office/officeart/2005/8/layout/StepDownProcess"/>
    <dgm:cxn modelId="{79C8EDB6-2A19-C340-A04D-1D64CCB0483B}" type="presOf" srcId="{EACA9A86-4CA6-0A40-A131-2C33EEF3C23C}" destId="{63649BBE-2772-CD41-8817-E9B9F937F9B0}" srcOrd="0" destOrd="2" presId="urn:microsoft.com/office/officeart/2005/8/layout/StepDownProcess"/>
    <dgm:cxn modelId="{CABEE0B7-5340-D549-B9FC-F503FBEAEA23}" type="presOf" srcId="{0F580380-AAB2-0441-8261-D8D1481F0D3E}" destId="{2BCB4E97-EFA2-B848-962D-8E54DCD7D4E9}" srcOrd="0" destOrd="2" presId="urn:microsoft.com/office/officeart/2005/8/layout/StepDownProcess"/>
    <dgm:cxn modelId="{A0472CD3-B19C-DE49-9710-8C64F0F9E844}" srcId="{5E90EC5F-5464-C746-8F4B-A44EA34F76B4}" destId="{F81CA1BA-2322-134A-9A24-C94126AA8E01}" srcOrd="0" destOrd="0" parTransId="{36A3FC87-1491-EC43-ADD2-A2B1AC86D124}" sibTransId="{3F7BB43B-E418-F04B-9358-A491F1F7359D}"/>
    <dgm:cxn modelId="{334705D7-BC54-1841-B19A-3AC3C7B93220}" srcId="{9BAC55CC-1F61-454C-B0FC-ADB6D5BB63F8}" destId="{366AA1E5-8ABA-A343-B18A-B8D3750A91E4}" srcOrd="1" destOrd="0" parTransId="{13F7B188-CF9D-3342-8DFC-5E09492852BA}" sibTransId="{F2BDA96D-BB7D-7749-9D66-F8A25491090D}"/>
    <dgm:cxn modelId="{77B1E5E0-4B2C-B246-AD77-E5FB30FA4E34}" srcId="{3D308534-454E-9D49-AFCD-1E1CEEB35AAE}" destId="{5E90EC5F-5464-C746-8F4B-A44EA34F76B4}" srcOrd="2" destOrd="0" parTransId="{E2B672C6-7A87-BB4E-915E-B0A7514DE9CD}" sibTransId="{94818EE2-ECC4-1547-96D5-4583D8AB5481}"/>
    <dgm:cxn modelId="{70E4EEFA-C921-244E-A632-3BF450F0605A}" srcId="{3D308534-454E-9D49-AFCD-1E1CEEB35AAE}" destId="{1644D12B-3FF2-F643-BB3C-BE3A662EE977}" srcOrd="3" destOrd="0" parTransId="{B0AC42AE-6B95-474F-810F-777269149BA2}" sibTransId="{05CF93D6-BFEF-CE44-A833-964A526E1EF1}"/>
    <dgm:cxn modelId="{BC177354-E083-5D43-B089-35434FE8A614}" type="presParOf" srcId="{5E387096-A8E8-274C-B5B9-7E4367D02B4F}" destId="{86C69222-6810-6647-BAFA-842D2C65A76A}" srcOrd="0" destOrd="0" presId="urn:microsoft.com/office/officeart/2005/8/layout/StepDownProcess"/>
    <dgm:cxn modelId="{3EC00AF6-0B02-3B4A-8098-4FB7B7BC4EDA}" type="presParOf" srcId="{86C69222-6810-6647-BAFA-842D2C65A76A}" destId="{C507F580-914F-3340-BA08-4E2FA6F483E5}" srcOrd="0" destOrd="0" presId="urn:microsoft.com/office/officeart/2005/8/layout/StepDownProcess"/>
    <dgm:cxn modelId="{B74D62F7-28EF-014F-B3C6-76925A2AB5CC}" type="presParOf" srcId="{86C69222-6810-6647-BAFA-842D2C65A76A}" destId="{8385F9BF-9153-B241-8965-06E30773664D}" srcOrd="1" destOrd="0" presId="urn:microsoft.com/office/officeart/2005/8/layout/StepDownProcess"/>
    <dgm:cxn modelId="{7E5FAF63-ECA7-6F45-9D4E-F1CDC70D5807}" type="presParOf" srcId="{86C69222-6810-6647-BAFA-842D2C65A76A}" destId="{66D8EE86-E704-DA4D-B705-9987B1B081BE}" srcOrd="2" destOrd="0" presId="urn:microsoft.com/office/officeart/2005/8/layout/StepDownProcess"/>
    <dgm:cxn modelId="{CE526454-D827-434B-B785-C98BA05A9BA6}" type="presParOf" srcId="{5E387096-A8E8-274C-B5B9-7E4367D02B4F}" destId="{C007C5F1-3237-8944-9EAD-A65D5A942D1C}" srcOrd="1" destOrd="0" presId="urn:microsoft.com/office/officeart/2005/8/layout/StepDownProcess"/>
    <dgm:cxn modelId="{35D37BC4-FCFC-4242-97CF-49120736E744}" type="presParOf" srcId="{5E387096-A8E8-274C-B5B9-7E4367D02B4F}" destId="{9AE15ED4-29A2-AB4B-89BF-40242E0EF905}" srcOrd="2" destOrd="0" presId="urn:microsoft.com/office/officeart/2005/8/layout/StepDownProcess"/>
    <dgm:cxn modelId="{D644086B-0CCC-C143-B667-543CE36A78DA}" type="presParOf" srcId="{9AE15ED4-29A2-AB4B-89BF-40242E0EF905}" destId="{C62C63FD-BD2C-A242-BA82-A84FE596F53A}" srcOrd="0" destOrd="0" presId="urn:microsoft.com/office/officeart/2005/8/layout/StepDownProcess"/>
    <dgm:cxn modelId="{F4BD7E06-B2BA-BF4B-ABFF-5FE1DBD71E65}" type="presParOf" srcId="{9AE15ED4-29A2-AB4B-89BF-40242E0EF905}" destId="{2C2EAE97-778E-8C4A-815E-DED47F59754F}" srcOrd="1" destOrd="0" presId="urn:microsoft.com/office/officeart/2005/8/layout/StepDownProcess"/>
    <dgm:cxn modelId="{27422C93-0493-8C49-B54D-4D19999C7590}" type="presParOf" srcId="{9AE15ED4-29A2-AB4B-89BF-40242E0EF905}" destId="{A5C2026B-41CD-EE4A-9ED3-7836DE695BC6}" srcOrd="2" destOrd="0" presId="urn:microsoft.com/office/officeart/2005/8/layout/StepDownProcess"/>
    <dgm:cxn modelId="{F31DA6E3-0FE6-C942-9CF3-9E5602406950}" type="presParOf" srcId="{5E387096-A8E8-274C-B5B9-7E4367D02B4F}" destId="{3910F7F7-41A6-6041-8056-47CA6A9DA955}" srcOrd="3" destOrd="0" presId="urn:microsoft.com/office/officeart/2005/8/layout/StepDownProcess"/>
    <dgm:cxn modelId="{81A7E502-0311-E945-AAE1-0A5D8D855390}" type="presParOf" srcId="{5E387096-A8E8-274C-B5B9-7E4367D02B4F}" destId="{63AFFD73-96B3-924A-A94B-937E0B27FE5D}" srcOrd="4" destOrd="0" presId="urn:microsoft.com/office/officeart/2005/8/layout/StepDownProcess"/>
    <dgm:cxn modelId="{E7237EB0-D307-434C-86BD-82BF9997C5CB}" type="presParOf" srcId="{63AFFD73-96B3-924A-A94B-937E0B27FE5D}" destId="{20088297-6266-AC4C-91E6-8C6024835B86}" srcOrd="0" destOrd="0" presId="urn:microsoft.com/office/officeart/2005/8/layout/StepDownProcess"/>
    <dgm:cxn modelId="{1AA2D43A-0F42-B340-9806-816A52F4463F}" type="presParOf" srcId="{63AFFD73-96B3-924A-A94B-937E0B27FE5D}" destId="{77415D5C-8DF0-084C-9D68-E2E46A5EF1F1}" srcOrd="1" destOrd="0" presId="urn:microsoft.com/office/officeart/2005/8/layout/StepDownProcess"/>
    <dgm:cxn modelId="{13434FA2-7BE9-7849-A0F6-D771FB8E9F69}" type="presParOf" srcId="{63AFFD73-96B3-924A-A94B-937E0B27FE5D}" destId="{63649BBE-2772-CD41-8817-E9B9F937F9B0}" srcOrd="2" destOrd="0" presId="urn:microsoft.com/office/officeart/2005/8/layout/StepDownProcess"/>
    <dgm:cxn modelId="{8B33546A-1184-FB46-AB59-C53A554263BC}" type="presParOf" srcId="{5E387096-A8E8-274C-B5B9-7E4367D02B4F}" destId="{2C03B66F-00A3-514C-8037-68F8A1FCCB26}" srcOrd="5" destOrd="0" presId="urn:microsoft.com/office/officeart/2005/8/layout/StepDownProcess"/>
    <dgm:cxn modelId="{96ECEA11-0043-874C-B88E-6F59C7802C2F}" type="presParOf" srcId="{5E387096-A8E8-274C-B5B9-7E4367D02B4F}" destId="{063B2A19-2B6D-D04B-90DA-BA9CB237628C}" srcOrd="6" destOrd="0" presId="urn:microsoft.com/office/officeart/2005/8/layout/StepDownProcess"/>
    <dgm:cxn modelId="{AA94CB33-D5CA-E248-B9B0-59E4505D3E28}" type="presParOf" srcId="{063B2A19-2B6D-D04B-90DA-BA9CB237628C}" destId="{14937A6D-8C8A-8C4B-B426-BA3D38147F3D}" srcOrd="0" destOrd="0" presId="urn:microsoft.com/office/officeart/2005/8/layout/StepDownProcess"/>
    <dgm:cxn modelId="{D31D6350-9B64-9D48-85CD-7D1678E1B98F}" type="presParOf" srcId="{063B2A19-2B6D-D04B-90DA-BA9CB237628C}" destId="{1519CC04-8CDA-C04B-83A7-2A051119A40D}" srcOrd="1" destOrd="0" presId="urn:microsoft.com/office/officeart/2005/8/layout/StepDownProcess"/>
    <dgm:cxn modelId="{C42D8478-0275-8F4C-A914-D3D3469526B0}" type="presParOf" srcId="{063B2A19-2B6D-D04B-90DA-BA9CB237628C}" destId="{31EEFBE1-2CFA-D747-9ECE-348D14EFA8D1}" srcOrd="2" destOrd="0" presId="urn:microsoft.com/office/officeart/2005/8/layout/StepDownProcess"/>
    <dgm:cxn modelId="{3BD1E7AF-C420-4947-B4FD-109FFD2439A4}" type="presParOf" srcId="{5E387096-A8E8-274C-B5B9-7E4367D02B4F}" destId="{8EAC68B3-DF41-5B42-87F5-314BC835AE96}" srcOrd="7" destOrd="0" presId="urn:microsoft.com/office/officeart/2005/8/layout/StepDownProcess"/>
    <dgm:cxn modelId="{78740E6A-A4B4-BA48-B73A-194F5D7C2BE4}" type="presParOf" srcId="{5E387096-A8E8-274C-B5B9-7E4367D02B4F}" destId="{B2ED9911-1146-BD40-A929-3A5A157B6941}" srcOrd="8" destOrd="0" presId="urn:microsoft.com/office/officeart/2005/8/layout/StepDownProcess"/>
    <dgm:cxn modelId="{351DBCB1-8B98-6B48-B81D-F12C0EA42FAB}" type="presParOf" srcId="{B2ED9911-1146-BD40-A929-3A5A157B6941}" destId="{A09BBC60-985A-854C-A31C-0CC984B9B186}" srcOrd="0" destOrd="0" presId="urn:microsoft.com/office/officeart/2005/8/layout/StepDownProcess"/>
    <dgm:cxn modelId="{5B00C932-87C2-8448-B6BE-2B6CFC998B4A}" type="presParOf" srcId="{B2ED9911-1146-BD40-A929-3A5A157B6941}" destId="{878945CD-E233-3C40-8159-D4761A266C9E}" srcOrd="1" destOrd="0" presId="urn:microsoft.com/office/officeart/2005/8/layout/StepDownProcess"/>
    <dgm:cxn modelId="{D1C5DAAD-02B8-4E4D-B057-618BE47679BF}" type="presParOf" srcId="{B2ED9911-1146-BD40-A929-3A5A157B6941}" destId="{2BCB4E97-EFA2-B848-962D-8E54DCD7D4E9}" srcOrd="2" destOrd="0" presId="urn:microsoft.com/office/officeart/2005/8/layout/StepDownProcess"/>
    <dgm:cxn modelId="{CF6965F0-0ECA-5E4E-B4D5-3E28E5BC65A4}" type="presParOf" srcId="{5E387096-A8E8-274C-B5B9-7E4367D02B4F}" destId="{AD2AFE88-1CC3-D847-AD33-9E18A91C4E62}" srcOrd="9" destOrd="0" presId="urn:microsoft.com/office/officeart/2005/8/layout/StepDownProcess"/>
    <dgm:cxn modelId="{06EAC828-F1A3-F647-8D87-EF170AFB78E2}" type="presParOf" srcId="{5E387096-A8E8-274C-B5B9-7E4367D02B4F}" destId="{2463A23F-8067-BD43-B14D-4C3801C955E0}" srcOrd="10" destOrd="0" presId="urn:microsoft.com/office/officeart/2005/8/layout/StepDownProcess"/>
    <dgm:cxn modelId="{FE994B53-11E6-3B44-9427-F528A10FE2A1}" type="presParOf" srcId="{2463A23F-8067-BD43-B14D-4C3801C955E0}" destId="{90E3E806-90B2-A345-AD9A-72DE91513B0D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AA46C9-DEC8-9C43-8D23-5146A2E08EB4}">
      <dsp:nvSpPr>
        <dsp:cNvPr id="0" name=""/>
        <dsp:cNvSpPr/>
      </dsp:nvSpPr>
      <dsp:spPr>
        <a:xfrm>
          <a:off x="754858" y="1270"/>
          <a:ext cx="2664205" cy="159852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714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How does type of mental illness and relative prevalence vary by geographic location?</a:t>
          </a:r>
          <a:endParaRPr lang="en-US" sz="1400" kern="1200"/>
        </a:p>
      </dsp:txBody>
      <dsp:txXfrm>
        <a:off x="754858" y="1270"/>
        <a:ext cx="2664205" cy="1598523"/>
      </dsp:txXfrm>
    </dsp:sp>
    <dsp:sp modelId="{4E11E347-7E94-8D40-81A5-15EF4E31107A}">
      <dsp:nvSpPr>
        <dsp:cNvPr id="0" name=""/>
        <dsp:cNvSpPr/>
      </dsp:nvSpPr>
      <dsp:spPr>
        <a:xfrm>
          <a:off x="3685484" y="1270"/>
          <a:ext cx="2664205" cy="159852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714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Is a person’s age and/or gender associated with their likelihood of seeking mental health treatment?</a:t>
          </a:r>
          <a:endParaRPr lang="en-US" sz="1400" kern="1200"/>
        </a:p>
      </dsp:txBody>
      <dsp:txXfrm>
        <a:off x="3685484" y="1270"/>
        <a:ext cx="2664205" cy="1598523"/>
      </dsp:txXfrm>
    </dsp:sp>
    <dsp:sp modelId="{A2DA8E12-F67F-104A-920D-FD75F673144C}">
      <dsp:nvSpPr>
        <dsp:cNvPr id="0" name=""/>
        <dsp:cNvSpPr/>
      </dsp:nvSpPr>
      <dsp:spPr>
        <a:xfrm>
          <a:off x="754858" y="1866214"/>
          <a:ext cx="2664205" cy="159852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714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What are the strongest predictors that an employee will self-report that their mental health interferes with their work?</a:t>
          </a:r>
          <a:endParaRPr lang="en-US" sz="1400" kern="1200"/>
        </a:p>
      </dsp:txBody>
      <dsp:txXfrm>
        <a:off x="754858" y="1866214"/>
        <a:ext cx="2664205" cy="1598523"/>
      </dsp:txXfrm>
    </dsp:sp>
    <dsp:sp modelId="{F089C6BE-B71F-474C-8F73-E5CDDB629F5D}">
      <dsp:nvSpPr>
        <dsp:cNvPr id="0" name=""/>
        <dsp:cNvSpPr/>
      </dsp:nvSpPr>
      <dsp:spPr>
        <a:xfrm>
          <a:off x="3685484" y="1866214"/>
          <a:ext cx="2664205" cy="159852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714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Which workplace factors most strongly predict if an employee will self-report seeking treatment for their mental health?</a:t>
          </a:r>
          <a:endParaRPr lang="en-US" sz="1400" kern="1200"/>
        </a:p>
      </dsp:txBody>
      <dsp:txXfrm>
        <a:off x="3685484" y="1866214"/>
        <a:ext cx="2664205" cy="1598523"/>
      </dsp:txXfrm>
    </dsp:sp>
    <dsp:sp modelId="{32E04B6E-1B1C-9149-8562-B5AF5D41ED32}">
      <dsp:nvSpPr>
        <dsp:cNvPr id="0" name=""/>
        <dsp:cNvSpPr/>
      </dsp:nvSpPr>
      <dsp:spPr>
        <a:xfrm>
          <a:off x="754858" y="3731158"/>
          <a:ext cx="2664205" cy="159852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714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Based on this data, do commonly sought out factors such as remote work and provision of mental health benefits seem to be associated with with a reduction in employee reports of mental health interfering with work? </a:t>
          </a:r>
          <a:endParaRPr lang="en-US" sz="1400" kern="1200"/>
        </a:p>
      </dsp:txBody>
      <dsp:txXfrm>
        <a:off x="754858" y="3731158"/>
        <a:ext cx="2664205" cy="1598523"/>
      </dsp:txXfrm>
    </dsp:sp>
    <dsp:sp modelId="{90E71121-95DD-6C42-99E8-27EEF2FCF891}">
      <dsp:nvSpPr>
        <dsp:cNvPr id="0" name=""/>
        <dsp:cNvSpPr/>
      </dsp:nvSpPr>
      <dsp:spPr>
        <a:xfrm>
          <a:off x="3685484" y="3731158"/>
          <a:ext cx="2664205" cy="159852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714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Are employees with mental health benefits more likely to seek treatment for their mental health?</a:t>
          </a:r>
          <a:endParaRPr lang="en-US" sz="1400" kern="1200"/>
        </a:p>
      </dsp:txBody>
      <dsp:txXfrm>
        <a:off x="3685484" y="3731158"/>
        <a:ext cx="2664205" cy="15985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CFD40F-31C2-D742-8969-7DDC0B5EDCC9}">
      <dsp:nvSpPr>
        <dsp:cNvPr id="0" name=""/>
        <dsp:cNvSpPr/>
      </dsp:nvSpPr>
      <dsp:spPr>
        <a:xfrm>
          <a:off x="1420909" y="2459"/>
          <a:ext cx="5683639" cy="127417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7FE5CA3-DD95-4A40-BF4E-E6BC10872E87}">
      <dsp:nvSpPr>
        <dsp:cNvPr id="0" name=""/>
        <dsp:cNvSpPr/>
      </dsp:nvSpPr>
      <dsp:spPr>
        <a:xfrm>
          <a:off x="0" y="2459"/>
          <a:ext cx="1420909" cy="127417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190" tIns="125860" rIns="75190" bIns="12586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Survey on Mental Health in the Tech Workplace in 2014 (ongoing data available)</a:t>
          </a:r>
          <a:endParaRPr lang="en-US" sz="1400" kern="1200"/>
        </a:p>
      </dsp:txBody>
      <dsp:txXfrm>
        <a:off x="0" y="2459"/>
        <a:ext cx="1420909" cy="1274170"/>
      </dsp:txXfrm>
    </dsp:sp>
    <dsp:sp modelId="{F6F44601-7314-FF40-A12F-33D4A629D368}">
      <dsp:nvSpPr>
        <dsp:cNvPr id="0" name=""/>
        <dsp:cNvSpPr/>
      </dsp:nvSpPr>
      <dsp:spPr>
        <a:xfrm>
          <a:off x="1420909" y="1353080"/>
          <a:ext cx="5683639" cy="127417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5E7E1DF-9E48-E044-8A18-9B5B9C2EDC6A}">
      <dsp:nvSpPr>
        <dsp:cNvPr id="0" name=""/>
        <dsp:cNvSpPr/>
      </dsp:nvSpPr>
      <dsp:spPr>
        <a:xfrm>
          <a:off x="0" y="1353080"/>
          <a:ext cx="1420909" cy="127417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190" tIns="125860" rIns="75190" bIns="12586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Global Mental Illness Prevalence by Type</a:t>
          </a:r>
          <a:endParaRPr lang="en-US" sz="1400" kern="1200"/>
        </a:p>
      </dsp:txBody>
      <dsp:txXfrm>
        <a:off x="0" y="1353080"/>
        <a:ext cx="1420909" cy="1274170"/>
      </dsp:txXfrm>
    </dsp:sp>
    <dsp:sp modelId="{2A9497F6-5C72-9D40-84EB-16E1016BC9E4}">
      <dsp:nvSpPr>
        <dsp:cNvPr id="0" name=""/>
        <dsp:cNvSpPr/>
      </dsp:nvSpPr>
      <dsp:spPr>
        <a:xfrm>
          <a:off x="1420909" y="2703701"/>
          <a:ext cx="5683639" cy="127417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1DC2543-B4FB-484E-96A6-8C969A5F8435}">
      <dsp:nvSpPr>
        <dsp:cNvPr id="0" name=""/>
        <dsp:cNvSpPr/>
      </dsp:nvSpPr>
      <dsp:spPr>
        <a:xfrm>
          <a:off x="0" y="2703701"/>
          <a:ext cx="1420909" cy="127417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190" tIns="125860" rIns="75190" bIns="12586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Global Burden of Mental Illness by Type (measured as DALYs)</a:t>
          </a:r>
          <a:endParaRPr lang="en-US" sz="1400" kern="1200"/>
        </a:p>
      </dsp:txBody>
      <dsp:txXfrm>
        <a:off x="0" y="2703701"/>
        <a:ext cx="1420909" cy="1274170"/>
      </dsp:txXfrm>
    </dsp:sp>
    <dsp:sp modelId="{DF3E6872-48B6-8343-A606-CADAE70CB607}">
      <dsp:nvSpPr>
        <dsp:cNvPr id="0" name=""/>
        <dsp:cNvSpPr/>
      </dsp:nvSpPr>
      <dsp:spPr>
        <a:xfrm>
          <a:off x="1420909" y="4054321"/>
          <a:ext cx="5683639" cy="127417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278" tIns="323639" rIns="110278" bIns="323639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/>
            <a:t>Prevalence:  </a:t>
          </a:r>
          <a:endParaRPr lang="en-US" sz="1100" kern="120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i="0" kern="1200" dirty="0"/>
            <a:t>proportion or percentage of a specific population that has a particular disease or condition at a given point in time.</a:t>
          </a:r>
          <a:endParaRPr lang="en-US" sz="900" kern="1200" dirty="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kern="1200" dirty="0"/>
            <a:t>DALY= Disability Adjusted Life Year :</a:t>
          </a:r>
          <a:endParaRPr lang="en-US" sz="11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b="0" i="0" kern="1200" dirty="0"/>
            <a:t>combines the years of healthy life lost due to early death and the years lived with a disability or illness.</a:t>
          </a:r>
          <a:br>
            <a:rPr lang="en-US" sz="900" kern="1200" dirty="0"/>
          </a:br>
          <a:br>
            <a:rPr lang="en-US" sz="900" kern="1200" dirty="0"/>
          </a:br>
          <a:endParaRPr lang="en-US" sz="900" kern="1200" dirty="0"/>
        </a:p>
      </dsp:txBody>
      <dsp:txXfrm>
        <a:off x="1420909" y="4054321"/>
        <a:ext cx="5683639" cy="1274170"/>
      </dsp:txXfrm>
    </dsp:sp>
    <dsp:sp modelId="{DDF23844-E7B3-104C-B4F4-5725393D94FD}">
      <dsp:nvSpPr>
        <dsp:cNvPr id="0" name=""/>
        <dsp:cNvSpPr/>
      </dsp:nvSpPr>
      <dsp:spPr>
        <a:xfrm>
          <a:off x="0" y="4054321"/>
          <a:ext cx="1420909" cy="127417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5190" tIns="125860" rIns="75190" bIns="12586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/>
            <a:t>Definitions</a:t>
          </a:r>
          <a:endParaRPr lang="en-US" sz="1400" kern="1200"/>
        </a:p>
      </dsp:txBody>
      <dsp:txXfrm>
        <a:off x="0" y="4054321"/>
        <a:ext cx="1420909" cy="12741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07F580-914F-3340-BA08-4E2FA6F483E5}">
      <dsp:nvSpPr>
        <dsp:cNvPr id="0" name=""/>
        <dsp:cNvSpPr/>
      </dsp:nvSpPr>
      <dsp:spPr>
        <a:xfrm rot="5400000">
          <a:off x="2594567" y="845004"/>
          <a:ext cx="727359" cy="82807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85F9BF-9153-B241-8965-06E30773664D}">
      <dsp:nvSpPr>
        <dsp:cNvPr id="0" name=""/>
        <dsp:cNvSpPr/>
      </dsp:nvSpPr>
      <dsp:spPr>
        <a:xfrm>
          <a:off x="2401861" y="38711"/>
          <a:ext cx="1224445" cy="85707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Clean and Explore Data </a:t>
          </a:r>
        </a:p>
      </dsp:txBody>
      <dsp:txXfrm>
        <a:off x="2443707" y="80557"/>
        <a:ext cx="1140753" cy="773379"/>
      </dsp:txXfrm>
    </dsp:sp>
    <dsp:sp modelId="{66D8EE86-E704-DA4D-B705-9987B1B081BE}">
      <dsp:nvSpPr>
        <dsp:cNvPr id="0" name=""/>
        <dsp:cNvSpPr/>
      </dsp:nvSpPr>
      <dsp:spPr>
        <a:xfrm>
          <a:off x="3626306" y="120453"/>
          <a:ext cx="890544" cy="6927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2C63FD-BD2C-A242-BA82-A84FE596F53A}">
      <dsp:nvSpPr>
        <dsp:cNvPr id="0" name=""/>
        <dsp:cNvSpPr/>
      </dsp:nvSpPr>
      <dsp:spPr>
        <a:xfrm rot="5400000">
          <a:off x="3609762" y="1807779"/>
          <a:ext cx="727359" cy="82807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2EAE97-778E-8C4A-815E-DED47F59754F}">
      <dsp:nvSpPr>
        <dsp:cNvPr id="0" name=""/>
        <dsp:cNvSpPr/>
      </dsp:nvSpPr>
      <dsp:spPr>
        <a:xfrm>
          <a:off x="3417056" y="1001486"/>
          <a:ext cx="1224445" cy="85707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Encode Categorical Data into Numerical</a:t>
          </a:r>
        </a:p>
      </dsp:txBody>
      <dsp:txXfrm>
        <a:off x="3458902" y="1043332"/>
        <a:ext cx="1140753" cy="773379"/>
      </dsp:txXfrm>
    </dsp:sp>
    <dsp:sp modelId="{A5C2026B-41CD-EE4A-9ED3-7836DE695BC6}">
      <dsp:nvSpPr>
        <dsp:cNvPr id="0" name=""/>
        <dsp:cNvSpPr/>
      </dsp:nvSpPr>
      <dsp:spPr>
        <a:xfrm>
          <a:off x="4808118" y="1088250"/>
          <a:ext cx="1240751" cy="6927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 err="1"/>
            <a:t>OneHotEncoder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Label Encoder </a:t>
          </a:r>
        </a:p>
      </dsp:txBody>
      <dsp:txXfrm>
        <a:off x="4808118" y="1088250"/>
        <a:ext cx="1240751" cy="692723"/>
      </dsp:txXfrm>
    </dsp:sp>
    <dsp:sp modelId="{20088297-6266-AC4C-91E6-8C6024835B86}">
      <dsp:nvSpPr>
        <dsp:cNvPr id="0" name=""/>
        <dsp:cNvSpPr/>
      </dsp:nvSpPr>
      <dsp:spPr>
        <a:xfrm rot="5400000">
          <a:off x="4624957" y="2770553"/>
          <a:ext cx="727359" cy="82807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415D5C-8DF0-084C-9D68-E2E46A5EF1F1}">
      <dsp:nvSpPr>
        <dsp:cNvPr id="0" name=""/>
        <dsp:cNvSpPr/>
      </dsp:nvSpPr>
      <dsp:spPr>
        <a:xfrm>
          <a:off x="4432251" y="1964261"/>
          <a:ext cx="1224445" cy="85707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Split Data into Testing and Training Data</a:t>
          </a:r>
        </a:p>
      </dsp:txBody>
      <dsp:txXfrm>
        <a:off x="4474097" y="2006107"/>
        <a:ext cx="1140753" cy="773379"/>
      </dsp:txXfrm>
    </dsp:sp>
    <dsp:sp modelId="{63649BBE-2772-CD41-8817-E9B9F937F9B0}">
      <dsp:nvSpPr>
        <dsp:cNvPr id="0" name=""/>
        <dsp:cNvSpPr/>
      </dsp:nvSpPr>
      <dsp:spPr>
        <a:xfrm>
          <a:off x="5766603" y="2033547"/>
          <a:ext cx="2087161" cy="6927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Identify features to be included in model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 err="1"/>
            <a:t>Train_test_split</a:t>
          </a:r>
          <a:r>
            <a:rPr lang="en-US" sz="1200" kern="1200" dirty="0"/>
            <a:t> 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900" kern="1200" dirty="0"/>
        </a:p>
      </dsp:txBody>
      <dsp:txXfrm>
        <a:off x="5766603" y="2033547"/>
        <a:ext cx="2087161" cy="692723"/>
      </dsp:txXfrm>
    </dsp:sp>
    <dsp:sp modelId="{14937A6D-8C8A-8C4B-B426-BA3D38147F3D}">
      <dsp:nvSpPr>
        <dsp:cNvPr id="0" name=""/>
        <dsp:cNvSpPr/>
      </dsp:nvSpPr>
      <dsp:spPr>
        <a:xfrm rot="5400000">
          <a:off x="5640152" y="3733328"/>
          <a:ext cx="727359" cy="82807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19CC04-8CDA-C04B-83A7-2A051119A40D}">
      <dsp:nvSpPr>
        <dsp:cNvPr id="0" name=""/>
        <dsp:cNvSpPr/>
      </dsp:nvSpPr>
      <dsp:spPr>
        <a:xfrm>
          <a:off x="5447446" y="2927035"/>
          <a:ext cx="1224445" cy="85707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Scale the Data </a:t>
          </a:r>
        </a:p>
      </dsp:txBody>
      <dsp:txXfrm>
        <a:off x="5489292" y="2968881"/>
        <a:ext cx="1140753" cy="773379"/>
      </dsp:txXfrm>
    </dsp:sp>
    <dsp:sp modelId="{31EEFBE1-2CFA-D747-9ECE-348D14EFA8D1}">
      <dsp:nvSpPr>
        <dsp:cNvPr id="0" name=""/>
        <dsp:cNvSpPr/>
      </dsp:nvSpPr>
      <dsp:spPr>
        <a:xfrm>
          <a:off x="6671892" y="3008777"/>
          <a:ext cx="890544" cy="6927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9BBC60-985A-854C-A31C-0CC984B9B186}">
      <dsp:nvSpPr>
        <dsp:cNvPr id="0" name=""/>
        <dsp:cNvSpPr/>
      </dsp:nvSpPr>
      <dsp:spPr>
        <a:xfrm rot="5400000">
          <a:off x="6655348" y="4696103"/>
          <a:ext cx="727359" cy="82807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8945CD-E233-3C40-8159-D4761A266C9E}">
      <dsp:nvSpPr>
        <dsp:cNvPr id="0" name=""/>
        <dsp:cNvSpPr/>
      </dsp:nvSpPr>
      <dsp:spPr>
        <a:xfrm>
          <a:off x="6462642" y="3889810"/>
          <a:ext cx="1224445" cy="85707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Apply the Models</a:t>
          </a:r>
        </a:p>
      </dsp:txBody>
      <dsp:txXfrm>
        <a:off x="6504488" y="3931656"/>
        <a:ext cx="1140753" cy="773379"/>
      </dsp:txXfrm>
    </dsp:sp>
    <dsp:sp modelId="{2BCB4E97-EFA2-B848-962D-8E54DCD7D4E9}">
      <dsp:nvSpPr>
        <dsp:cNvPr id="0" name=""/>
        <dsp:cNvSpPr/>
      </dsp:nvSpPr>
      <dsp:spPr>
        <a:xfrm>
          <a:off x="7882040" y="3984997"/>
          <a:ext cx="2194970" cy="6927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Logistic Regression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Decision Tree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Random Forest</a:t>
          </a:r>
        </a:p>
      </dsp:txBody>
      <dsp:txXfrm>
        <a:off x="7882040" y="3984997"/>
        <a:ext cx="2194970" cy="692723"/>
      </dsp:txXfrm>
    </dsp:sp>
    <dsp:sp modelId="{90E3E806-90B2-A345-AD9A-72DE91513B0D}">
      <dsp:nvSpPr>
        <dsp:cNvPr id="0" name=""/>
        <dsp:cNvSpPr/>
      </dsp:nvSpPr>
      <dsp:spPr>
        <a:xfrm>
          <a:off x="7477837" y="4852585"/>
          <a:ext cx="1224445" cy="85707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Interpret the results</a:t>
          </a:r>
        </a:p>
      </dsp:txBody>
      <dsp:txXfrm>
        <a:off x="7519683" y="4894431"/>
        <a:ext cx="1140753" cy="7733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EA12AC-D9CE-3E4B-ABDE-4E37B2385F2A}" type="datetimeFigureOut">
              <a:rPr lang="en-US" smtClean="0"/>
              <a:t>8/31/23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A5858D-2CBF-A848-9038-A2F733739C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21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5858D-2CBF-A848-9038-A2F733739C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13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5858D-2CBF-A848-9038-A2F733739C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839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5858D-2CBF-A848-9038-A2F733739CF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145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Have you sought treatment for a mental health condition?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5858D-2CBF-A848-9038-A2F733739CF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07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If you have a mental health condition, do you feel that it interferes with your work?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5858D-2CBF-A848-9038-A2F733739CF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85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Proxima Nova" panose="02000506030000020004" pitchFamily="2" charset="0"/>
              </a:rPr>
              <a:t>Constructed in leaflet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Proxima Nova" panose="02000506030000020004" pitchFamily="2" charset="0"/>
              </a:rPr>
              <a:t>Comes with 5 layers that are able to be mixed and matched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Proxima Nova" panose="02000506030000020004" pitchFamily="2" charset="0"/>
              </a:rPr>
              <a:t>Displays data from 2019 for most countries in the world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A5858D-2CBF-A848-9038-A2F733739CF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1491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731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439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589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66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476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6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229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813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79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476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50000"/>
              <a:lumOff val="5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944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8/31/23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6957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20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8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6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24C7E7-85B3-B3B7-5484-B360C551FE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754" y="1087374"/>
            <a:ext cx="8983489" cy="10009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 b="0" i="0" u="none" strike="noStrike" spc="-60">
                <a:effectLst/>
              </a:rPr>
              <a:t>Mental Health in the Workplace and Around the World</a:t>
            </a:r>
            <a:endParaRPr lang="en-US" sz="3300" spc="-6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AE76BE-C2C7-36E7-3C13-AC22C0BE4B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0753" y="2535446"/>
            <a:ext cx="10323769" cy="35544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br>
              <a:rPr lang="en-US" b="0" dirty="0">
                <a:solidFill>
                  <a:schemeClr val="tx1"/>
                </a:solidFill>
                <a:effectLst/>
              </a:rPr>
            </a:b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Ruchi </a:t>
            </a:r>
            <a:r>
              <a:rPr lang="en-US" b="0" i="0" u="none" strike="noStrike" dirty="0" err="1">
                <a:solidFill>
                  <a:schemeClr val="tx1"/>
                </a:solidFill>
                <a:effectLst/>
              </a:rPr>
              <a:t>Chandrawal</a:t>
            </a: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, Emily Curlin, Lauren Phelps, </a:t>
            </a:r>
            <a:r>
              <a:rPr lang="en-US" b="0" i="0" u="none" strike="noStrike" dirty="0" err="1">
                <a:solidFill>
                  <a:schemeClr val="tx1"/>
                </a:solidFill>
                <a:effectLst/>
              </a:rPr>
              <a:t>Tye</a:t>
            </a: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 Smith, Steve Tuttle, Tyler Williams</a:t>
            </a:r>
            <a:endParaRPr lang="en-US" b="0" dirty="0">
              <a:solidFill>
                <a:schemeClr val="tx1"/>
              </a:solidFill>
              <a:effectLst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9432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3F9BC5-5DA6-2A6B-5F66-F455052CF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116" y="864108"/>
            <a:ext cx="3073914" cy="5120639"/>
          </a:xfrm>
        </p:spPr>
        <p:txBody>
          <a:bodyPr>
            <a:normAutofit/>
          </a:bodyPr>
          <a:lstStyle/>
          <a:p>
            <a:pPr algn="r" rtl="0">
              <a:spcBef>
                <a:spcPts val="1200"/>
              </a:spcBef>
              <a:spcAft>
                <a:spcPts val="1200"/>
              </a:spcAft>
            </a:pPr>
            <a:r>
              <a:rPr lang="en-US" b="1" i="0" u="none" strike="noStrik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Proxima Nova" panose="02000506030000020004" pitchFamily="2" charset="0"/>
              </a:rPr>
              <a:t>Possible Common Causes for Poor Mental Health Among Men and Women:</a:t>
            </a:r>
            <a:br>
              <a:rPr lang="en-US" b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</a:br>
            <a:br>
              <a:rPr lang="en-US" b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</a:b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8693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51129" y="2085681"/>
            <a:ext cx="0" cy="2686639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641B0-B727-22DD-276E-2197D82D4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9229" y="864108"/>
            <a:ext cx="5910677" cy="5120640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Younger Patients:</a:t>
            </a:r>
            <a:endParaRPr lang="en-US" b="0">
              <a:effectLst/>
            </a:endParaRPr>
          </a:p>
          <a:p>
            <a:pPr lvl="1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Social Pressures</a:t>
            </a:r>
          </a:p>
          <a:p>
            <a:pPr lvl="1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Peer Relationships</a:t>
            </a:r>
          </a:p>
          <a:p>
            <a:pPr lvl="1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Academic Stress</a:t>
            </a:r>
          </a:p>
          <a:p>
            <a:pPr lvl="1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Body Image and Self Esteem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>
                <a:effectLst/>
              </a:rPr>
            </a:br>
            <a:r>
              <a:rPr lang="en-US" b="0" i="0" u="none" strike="noStrike">
                <a:effectLst/>
                <a:latin typeface="Proxima Nova" panose="02000506030000020004" pitchFamily="2" charset="0"/>
              </a:rPr>
              <a:t>Middle of Range:</a:t>
            </a:r>
            <a:endParaRPr lang="en-US" b="0">
              <a:effectLst/>
            </a:endParaRPr>
          </a:p>
          <a:p>
            <a:pPr lvl="1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Work-Life Balance</a:t>
            </a:r>
          </a:p>
          <a:p>
            <a:pPr lvl="1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Career Progression</a:t>
            </a:r>
          </a:p>
          <a:p>
            <a:pPr lvl="1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Parenting and Caregiving</a:t>
            </a:r>
          </a:p>
          <a:p>
            <a:pPr lvl="1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Hormonal Changes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0" i="0" u="none" strike="noStrike">
              <a:effectLst/>
              <a:latin typeface="Proxima Nova" panose="02000506030000020004" pitchFamily="2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 Older Patients:</a:t>
            </a:r>
            <a:endParaRPr lang="en-US" b="0">
              <a:effectLst/>
            </a:endParaRPr>
          </a:p>
          <a:p>
            <a:pPr lvl="1" fontAlgn="base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Empty Nest Syndrome</a:t>
            </a:r>
          </a:p>
          <a:p>
            <a:pPr lvl="1" fontAlgn="base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Aging and Self Care</a:t>
            </a:r>
          </a:p>
          <a:p>
            <a:pPr lvl="1" fontAlgn="base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Lack of Social Network</a:t>
            </a:r>
          </a:p>
          <a:p>
            <a:pPr lvl="1" fontAlgn="base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  <a:latin typeface="Proxima Nova" panose="02000506030000020004" pitchFamily="2" charset="0"/>
              </a:rPr>
              <a:t>Loneliness</a:t>
            </a:r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242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83B8C867-E9C4-58C1-43F3-A698D2899056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8287" y="816725"/>
            <a:ext cx="4941401" cy="4310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A8331E5A-C4D0-6652-0CB2-941380C78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53" y="816725"/>
            <a:ext cx="4941402" cy="4315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4DD5E2-6039-9346-D34D-B14CB679C29E}"/>
              </a:ext>
            </a:extLst>
          </p:cNvPr>
          <p:cNvSpPr txBox="1"/>
          <p:nvPr/>
        </p:nvSpPr>
        <p:spPr>
          <a:xfrm>
            <a:off x="591653" y="5494472"/>
            <a:ext cx="9597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>
                <a:effectLst/>
                <a:latin typeface="Proxima Nova" panose="02000506030000020004" pitchFamily="2" charset="0"/>
              </a:rPr>
              <a:t>Comparison of female and male patients who sought treatment by age range.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462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8846B-FE41-C3B3-AEFF-06943D932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Survey Question: </a:t>
            </a: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Would you be willing to discuss a Mental Health issue with your coworkers? </a:t>
            </a:r>
            <a:br>
              <a:rPr lang="en-US" sz="1800" b="1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</a:br>
            <a:br>
              <a:rPr lang="en-US" sz="1800" b="1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</a:b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Here, we look at the results of that question based on the respondents age range and gender.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338FF1E-220D-555A-1053-FE3BF2BBE3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738" y="1595437"/>
            <a:ext cx="73152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278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96862-100C-AE86-8E75-D9EF08F14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Survey question: </a:t>
            </a:r>
            <a:r>
              <a:rPr lang="en-US" sz="1800" b="1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Would you be willing to discuss a Mental Health issue with your supervisor(s)? </a:t>
            </a:r>
            <a:br>
              <a:rPr lang="en-US" sz="1800" b="1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</a:br>
            <a:br>
              <a:rPr lang="en-US" sz="1800" b="1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</a:br>
            <a:r>
              <a:rPr lang="en-US" sz="1800" b="0" i="0" u="none" strike="noStrike" dirty="0">
                <a:solidFill>
                  <a:schemeClr val="tx1"/>
                </a:solidFill>
                <a:effectLst/>
                <a:latin typeface="Proxima Nova" panose="02000506030000020004" pitchFamily="2" charset="0"/>
              </a:rPr>
              <a:t>Here, we look at the results of that question based on the respondents age range and gender.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932E9AC-80FF-D22D-7561-09C5084B38A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738" y="1595437"/>
            <a:ext cx="73152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2975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A map of the world with red dots&#10;&#10;Description automatically generated">
            <a:extLst>
              <a:ext uri="{FF2B5EF4-FFF2-40B4-BE49-F238E27FC236}">
                <a16:creationId xmlns:a16="http://schemas.microsoft.com/office/drawing/2014/main" id="{D67E84F2-4A9A-DC76-48BA-00EE84C3FB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1" r="-1" b="2340"/>
          <a:stretch/>
        </p:blipFill>
        <p:spPr bwMode="auto">
          <a:xfrm>
            <a:off x="20" y="758952"/>
            <a:ext cx="8047284" cy="533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A map of europe with different colored dots&#10;&#10;Description automatically generated">
            <a:extLst>
              <a:ext uri="{FF2B5EF4-FFF2-40B4-BE49-F238E27FC236}">
                <a16:creationId xmlns:a16="http://schemas.microsoft.com/office/drawing/2014/main" id="{87BBFACA-0FD0-6C24-2108-129B564E6F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98" r="29445" b="-2"/>
          <a:stretch/>
        </p:blipFill>
        <p:spPr bwMode="auto">
          <a:xfrm>
            <a:off x="8211407" y="758952"/>
            <a:ext cx="2686748" cy="415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5" name="Rectangle 10264">
            <a:extLst>
              <a:ext uri="{FF2B5EF4-FFF2-40B4-BE49-F238E27FC236}">
                <a16:creationId xmlns:a16="http://schemas.microsoft.com/office/drawing/2014/main" id="{2242623A-309D-4175-83F0-0298955C2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BA84A8-A6AF-948A-B5C0-0432EEB9CFA1}"/>
              </a:ext>
            </a:extLst>
          </p:cNvPr>
          <p:cNvSpPr txBox="1"/>
          <p:nvPr/>
        </p:nvSpPr>
        <p:spPr>
          <a:xfrm>
            <a:off x="195943" y="6242180"/>
            <a:ext cx="36482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Interactive Map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22937-5D5A-DE97-C1FB-578C37CAA123}"/>
              </a:ext>
            </a:extLst>
          </p:cNvPr>
          <p:cNvSpPr txBox="1"/>
          <p:nvPr/>
        </p:nvSpPr>
        <p:spPr>
          <a:xfrm>
            <a:off x="8293422" y="4971250"/>
            <a:ext cx="260473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Proxima Nova" panose="02000506030000020004" pitchFamily="2" charset="0"/>
              </a:rPr>
              <a:t>Constructed in leaflet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Proxima Nova" panose="02000506030000020004" pitchFamily="2" charset="0"/>
              </a:rPr>
              <a:t>Comes with 5 layers that can be mixed and matched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Proxima Nova" panose="02000506030000020004" pitchFamily="2" charset="0"/>
              </a:rPr>
              <a:t>Displays data from 2019 for most countries in the world</a:t>
            </a:r>
          </a:p>
        </p:txBody>
      </p:sp>
    </p:spTree>
    <p:extLst>
      <p:ext uri="{BB962C8B-B14F-4D97-AF65-F5344CB8AC3E}">
        <p14:creationId xmlns:p14="http://schemas.microsoft.com/office/powerpoint/2010/main" val="62585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DCF0473-3D96-C02D-23CB-6BB47255CD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5818841"/>
              </p:ext>
            </p:extLst>
          </p:nvPr>
        </p:nvGraphicFramePr>
        <p:xfrm>
          <a:off x="282388" y="389965"/>
          <a:ext cx="11631706" cy="5748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835191DB-6D1D-B9CE-17A6-2823CF928B1E}"/>
              </a:ext>
            </a:extLst>
          </p:cNvPr>
          <p:cNvGrpSpPr/>
          <p:nvPr/>
        </p:nvGrpSpPr>
        <p:grpSpPr>
          <a:xfrm>
            <a:off x="9091705" y="5234835"/>
            <a:ext cx="1434778" cy="1014119"/>
            <a:chOff x="6242626" y="2970697"/>
            <a:chExt cx="1434778" cy="101411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BD6212C-8444-22AA-80C3-E3751E4E0814}"/>
                </a:ext>
              </a:extLst>
            </p:cNvPr>
            <p:cNvSpPr/>
            <p:nvPr/>
          </p:nvSpPr>
          <p:spPr>
            <a:xfrm>
              <a:off x="6373683" y="2970697"/>
              <a:ext cx="1303721" cy="1014119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AEE8B2F-0529-375E-0429-4E51DEDA1D8B}"/>
                </a:ext>
              </a:extLst>
            </p:cNvPr>
            <p:cNvSpPr txBox="1"/>
            <p:nvPr/>
          </p:nvSpPr>
          <p:spPr>
            <a:xfrm>
              <a:off x="6242626" y="2970697"/>
              <a:ext cx="1303721" cy="101411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marL="114300" lvl="1" indent="-114300" algn="l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200" kern="1200" dirty="0"/>
                <a:t>Accuracy score </a:t>
              </a:r>
            </a:p>
            <a:p>
              <a:pPr marL="114300" lvl="1" indent="-114300" algn="l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200" dirty="0"/>
                <a:t>Confusion Matrix </a:t>
              </a:r>
              <a:endParaRPr lang="en-US" sz="1200" kern="120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EF7CBF6-9C65-360A-AB69-CD9D27DF77B4}"/>
              </a:ext>
            </a:extLst>
          </p:cNvPr>
          <p:cNvGrpSpPr/>
          <p:nvPr/>
        </p:nvGrpSpPr>
        <p:grpSpPr>
          <a:xfrm>
            <a:off x="4044890" y="585197"/>
            <a:ext cx="1305232" cy="806094"/>
            <a:chOff x="3996447" y="1249765"/>
            <a:chExt cx="1305232" cy="80609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A8ACF6C-0ABC-4905-593B-939B8492E183}"/>
                </a:ext>
              </a:extLst>
            </p:cNvPr>
            <p:cNvSpPr/>
            <p:nvPr/>
          </p:nvSpPr>
          <p:spPr>
            <a:xfrm>
              <a:off x="4265388" y="1249765"/>
              <a:ext cx="1036291" cy="806094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70F16D-2198-B59B-A323-73B09265D6FB}"/>
                </a:ext>
              </a:extLst>
            </p:cNvPr>
            <p:cNvSpPr txBox="1"/>
            <p:nvPr/>
          </p:nvSpPr>
          <p:spPr>
            <a:xfrm>
              <a:off x="3996447" y="1249765"/>
              <a:ext cx="1036291" cy="80609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ctr" anchorCtr="0">
              <a:noAutofit/>
            </a:bodyPr>
            <a:lstStyle/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100" kern="1200" dirty="0"/>
                <a:t>Descriptive Statistics </a:t>
              </a:r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100" dirty="0"/>
                <a:t>Array shapes</a:t>
              </a:r>
              <a:endParaRPr lang="en-US" sz="1100" kern="1200" dirty="0"/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1100" kern="1200" dirty="0"/>
            </a:p>
            <a:p>
              <a:pPr marL="57150" lvl="1" indent="-57150" algn="l" defTabSz="4000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sz="1100" kern="1200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99EA324-E27B-ADC1-2E93-7407AF8841C1}"/>
              </a:ext>
            </a:extLst>
          </p:cNvPr>
          <p:cNvSpPr txBox="1"/>
          <p:nvPr/>
        </p:nvSpPr>
        <p:spPr>
          <a:xfrm>
            <a:off x="7092576" y="3260663"/>
            <a:ext cx="1303721" cy="101411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7150" tIns="57150" rIns="57150" bIns="57150" numCol="1" spcCol="1270" anchor="ctr" anchorCtr="0">
            <a:noAutofit/>
          </a:bodyPr>
          <a:lstStyle/>
          <a:p>
            <a:pPr marL="114300" lvl="1" indent="-114300" algn="l" defTabSz="533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200" kern="1200" dirty="0"/>
              <a:t>Standard Scaler</a:t>
            </a:r>
          </a:p>
        </p:txBody>
      </p:sp>
    </p:spTree>
    <p:extLst>
      <p:ext uri="{BB962C8B-B14F-4D97-AF65-F5344CB8AC3E}">
        <p14:creationId xmlns:p14="http://schemas.microsoft.com/office/powerpoint/2010/main" val="10401534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FB26DF-1058-4FF2-A7D8-CC9D04982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" name="Picture 1" descr="A blue and white bar graph&#10;&#10;Description automatically generated">
            <a:extLst>
              <a:ext uri="{FF2B5EF4-FFF2-40B4-BE49-F238E27FC236}">
                <a16:creationId xmlns:a16="http://schemas.microsoft.com/office/drawing/2014/main" id="{DDF508DF-04EF-7F71-46C9-81351685D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524" y="758952"/>
            <a:ext cx="7155642" cy="533095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F663E57-5EFE-40CA-99A5-7BDB95908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C212F84-AB88-A0BE-E707-81A7385C2DFF}"/>
              </a:ext>
            </a:extLst>
          </p:cNvPr>
          <p:cNvSpPr/>
          <p:nvPr/>
        </p:nvSpPr>
        <p:spPr>
          <a:xfrm>
            <a:off x="1721795" y="3885392"/>
            <a:ext cx="1586753" cy="134470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8C3CD1B-C529-7D93-A6C6-F05D4FBCC806}"/>
              </a:ext>
            </a:extLst>
          </p:cNvPr>
          <p:cNvSpPr/>
          <p:nvPr/>
        </p:nvSpPr>
        <p:spPr>
          <a:xfrm>
            <a:off x="1721796" y="1464922"/>
            <a:ext cx="1586753" cy="134470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501645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11A0068-FEF4-44DB-A95E-01F94BBC0E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3FB93D-F8D4-4DFA-9893-8D6D5C523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" y="758952"/>
            <a:ext cx="262395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99BF42-1275-8505-F9F3-57D09A032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31" y="826983"/>
            <a:ext cx="5535397" cy="415154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A635A8B-6A6F-406F-ABC4-98B5D0CDE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9594" y="758951"/>
            <a:ext cx="5535397" cy="8824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A0EB721-D3D5-4018-8E2F-A95DA7F5D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30" y="5207429"/>
            <a:ext cx="5535397" cy="8824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D7322E-65DF-4089-E151-C3528F07A1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9594" y="1870325"/>
            <a:ext cx="5535397" cy="415154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213CA47-0818-4DE3-ACFB-6688B7819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F36DF8-1396-C251-BBA8-5EA2DBBE971A}"/>
              </a:ext>
            </a:extLst>
          </p:cNvPr>
          <p:cNvSpPr txBox="1"/>
          <p:nvPr/>
        </p:nvSpPr>
        <p:spPr>
          <a:xfrm>
            <a:off x="6233274" y="1039328"/>
            <a:ext cx="51964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1" u="none" strike="noStrike" dirty="0">
                <a:effectLst/>
                <a:latin typeface="Arial" panose="020B0604020202020204" pitchFamily="34" charset="0"/>
              </a:rPr>
              <a:t>If you have a mental health condition, do you feel that it interferes with your work?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07008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0632639-B30C-4E12-8187-12F8D1A74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EC8201-7B86-F5D0-B135-C616657EF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73428"/>
            <a:ext cx="5291666" cy="45111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B91820E-44D6-1AA5-10F2-E3A7CFA0C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6" y="1590146"/>
            <a:ext cx="5291666" cy="36777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4391D1-146A-4BF8-929E-9521CCECCD68}"/>
              </a:ext>
            </a:extLst>
          </p:cNvPr>
          <p:cNvSpPr txBox="1"/>
          <p:nvPr/>
        </p:nvSpPr>
        <p:spPr>
          <a:xfrm>
            <a:off x="643467" y="443753"/>
            <a:ext cx="7734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 Matrix for Random Forest Classifier when predicting </a:t>
            </a:r>
            <a:r>
              <a:rPr lang="en-US" i="1" dirty="0"/>
              <a:t>Treatment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2136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A8133B-FB62-F5E6-7FFF-C8A19C315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961729"/>
            <a:ext cx="10905066" cy="493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45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6EADD-264C-0365-397A-34011F2C9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700" b="0" i="0" u="none" strike="noStrike" dirty="0">
                <a:effectLst/>
                <a:latin typeface="Arial" panose="020B0604020202020204" pitchFamily="34" charset="0"/>
              </a:rPr>
              <a:t>Aim of Analysis: using a micro and macro level approach to the evaluation of the following questions we hope to better understand: 1) how various socio-demographic factors influence self-reported mental health and care-seeking behaviors in the workplace, 2) how mental health diagnosis and the burden of these diseases quantitatively differs from region to region. </a:t>
            </a:r>
            <a:br>
              <a:rPr lang="en-US" sz="1700" b="0" dirty="0">
                <a:effectLst/>
              </a:rPr>
            </a:br>
            <a:br>
              <a:rPr lang="en-US" sz="1700" dirty="0"/>
            </a:br>
            <a:endParaRPr lang="en-US" sz="1700" dirty="0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07AFFEEA-B622-B409-F906-C43A34CF93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8839170"/>
              </p:ext>
            </p:extLst>
          </p:nvPr>
        </p:nvGraphicFramePr>
        <p:xfrm>
          <a:off x="4059935" y="758952"/>
          <a:ext cx="7104549" cy="5330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04790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0632639-B30C-4E12-8187-12F8D1A74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8C0B21-588D-D029-7B4A-985AD376C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73428"/>
            <a:ext cx="5291666" cy="451114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0BCC14-BFD4-5715-8007-C26A5A6FF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6" y="1365250"/>
            <a:ext cx="5291666" cy="41274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0D198A-6E2E-7BE0-DAAD-006BFF82B35A}"/>
              </a:ext>
            </a:extLst>
          </p:cNvPr>
          <p:cNvSpPr txBox="1"/>
          <p:nvPr/>
        </p:nvSpPr>
        <p:spPr>
          <a:xfrm>
            <a:off x="643467" y="443753"/>
            <a:ext cx="7734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 Matrix for Random Forest Classifier when predicting </a:t>
            </a:r>
            <a:r>
              <a:rPr lang="en-US" i="1" dirty="0"/>
              <a:t>Interference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5349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F9E48B-B37B-57DF-5C5E-9897A2977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535" y="643467"/>
            <a:ext cx="745293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0107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94DA05E1-7869-4FBE-837E-1B62E9D78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9BAAE7D-1EA6-4D3B-96B5-43F5B6178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3CD47BD6-B753-40AF-80C8-F8DFCC5484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B67A1B2-B419-43BE-A0CA-9E2404A1A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69BF6677-9252-577B-5E3E-B1D42A9EA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00" y="2011142"/>
            <a:ext cx="3258688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spc="-100" dirty="0"/>
              <a:t>Feature Importance: </a:t>
            </a:r>
            <a:br>
              <a:rPr lang="en-US" sz="2400" spc="-100" dirty="0"/>
            </a:br>
            <a:r>
              <a:rPr lang="en-US" sz="2400" spc="-100" dirty="0"/>
              <a:t>Based on Random Forest Model</a:t>
            </a:r>
            <a:br>
              <a:rPr lang="en-US" sz="2400" spc="-100" dirty="0"/>
            </a:br>
            <a:br>
              <a:rPr lang="en-US" sz="2400" spc="-100" dirty="0"/>
            </a:br>
            <a:r>
              <a:rPr lang="en-US" sz="2400" spc="-100" dirty="0"/>
              <a:t>Predicting: If an employee will report mental health interferes with their work</a:t>
            </a:r>
            <a:br>
              <a:rPr lang="en-US" sz="2400" spc="-100" dirty="0"/>
            </a:br>
            <a:br>
              <a:rPr lang="en-US" sz="2400" spc="-100" dirty="0"/>
            </a:br>
            <a:endParaRPr lang="en-US" sz="2400" spc="-1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ED328BE-45A7-BCC8-A168-58F1D9DC9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0" y="1037196"/>
            <a:ext cx="6367271" cy="4775455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DE981F49-E49B-4139-932F-55F09B423B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516857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9C915-A0F7-38E9-5CB9-F973671FA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920" y="2193010"/>
            <a:ext cx="2947482" cy="371326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pc="-100" dirty="0">
                <a:solidFill>
                  <a:srgbClr val="FFFFFF"/>
                </a:solidFill>
              </a:rPr>
              <a:t>Feature Importance: 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pc="-100" dirty="0">
                <a:solidFill>
                  <a:srgbClr val="FFFFFF"/>
                </a:solidFill>
              </a:rPr>
              <a:t>Based on Random Forest Model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endParaRPr lang="en-US" spc="-100" dirty="0">
              <a:solidFill>
                <a:srgbClr val="FFFFFF"/>
              </a:solidFill>
            </a:endParaRP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pc="-100" dirty="0">
                <a:solidFill>
                  <a:srgbClr val="FFFFFF"/>
                </a:solidFill>
              </a:rPr>
              <a:t>Predicting: If an employee will seek mental health treatment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endParaRPr lang="en-US" sz="1600" spc="-100" dirty="0">
              <a:solidFill>
                <a:srgbClr val="FFFFFF"/>
              </a:solidFill>
            </a:endParaRPr>
          </a:p>
        </p:txBody>
      </p:sp>
      <p:pic>
        <p:nvPicPr>
          <p:cNvPr id="6" name="Picture 5" descr="A graph with green and black text&#10;&#10;Description automatically generated">
            <a:extLst>
              <a:ext uri="{FF2B5EF4-FFF2-40B4-BE49-F238E27FC236}">
                <a16:creationId xmlns:a16="http://schemas.microsoft.com/office/drawing/2014/main" id="{1A73B5AA-3900-8DF1-81B4-DC79CF649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585" y="737119"/>
            <a:ext cx="7141025" cy="535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8317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F99325-2B9B-0191-78F7-AA7CD3634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Models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B15710E-8BA6-6F94-880D-72EC58D44A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6441366"/>
              </p:ext>
            </p:extLst>
          </p:nvPr>
        </p:nvGraphicFramePr>
        <p:xfrm>
          <a:off x="3801503" y="1616631"/>
          <a:ext cx="7278874" cy="4434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9437">
                  <a:extLst>
                    <a:ext uri="{9D8B030D-6E8A-4147-A177-3AD203B41FA5}">
                      <a16:colId xmlns:a16="http://schemas.microsoft.com/office/drawing/2014/main" val="273088281"/>
                    </a:ext>
                  </a:extLst>
                </a:gridCol>
                <a:gridCol w="3639437">
                  <a:extLst>
                    <a:ext uri="{9D8B030D-6E8A-4147-A177-3AD203B41FA5}">
                      <a16:colId xmlns:a16="http://schemas.microsoft.com/office/drawing/2014/main" val="2991661901"/>
                    </a:ext>
                  </a:extLst>
                </a:gridCol>
              </a:tblGrid>
              <a:tr h="1619571">
                <a:tc>
                  <a:txBody>
                    <a:bodyPr/>
                    <a:lstStyle/>
                    <a:p>
                      <a:r>
                        <a:rPr lang="en-US" dirty="0"/>
                        <a:t>Seeking treatment for mental health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Reporting mental health interferes with work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470408"/>
                  </a:ext>
                </a:extLst>
              </a:tr>
              <a:tr h="938323">
                <a:tc>
                  <a:txBody>
                    <a:bodyPr/>
                    <a:lstStyle/>
                    <a:p>
                      <a:r>
                        <a:rPr lang="en-US" dirty="0"/>
                        <a:t>Logistic regression: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.8667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Logistic regression: .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6317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7840229"/>
                  </a:ext>
                </a:extLst>
              </a:tr>
              <a:tr h="938323">
                <a:tc>
                  <a:txBody>
                    <a:bodyPr/>
                    <a:lstStyle/>
                    <a:p>
                      <a:r>
                        <a:rPr lang="en-US" dirty="0"/>
                        <a:t>Decision Tree Classifier: 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.7206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Decision Tree Classifier: .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47301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602412"/>
                  </a:ext>
                </a:extLst>
              </a:tr>
              <a:tr h="938323">
                <a:tc>
                  <a:txBody>
                    <a:bodyPr/>
                    <a:lstStyle/>
                    <a:p>
                      <a:r>
                        <a:rPr lang="en-US" dirty="0"/>
                        <a:t>Random Forest:  .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8286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Random Forest: 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.6031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806652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CE2E174-3D79-1FF5-7ED9-F5A0265101BA}"/>
              </a:ext>
            </a:extLst>
          </p:cNvPr>
          <p:cNvSpPr txBox="1"/>
          <p:nvPr/>
        </p:nvSpPr>
        <p:spPr>
          <a:xfrm>
            <a:off x="3801503" y="806829"/>
            <a:ext cx="6777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Accuracy Scores by Model and Outcome Predicted </a:t>
            </a:r>
          </a:p>
        </p:txBody>
      </p:sp>
    </p:spTree>
    <p:extLst>
      <p:ext uri="{BB962C8B-B14F-4D97-AF65-F5344CB8AC3E}">
        <p14:creationId xmlns:p14="http://schemas.microsoft.com/office/powerpoint/2010/main" val="2922588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>
            <a:extLst>
              <a:ext uri="{FF2B5EF4-FFF2-40B4-BE49-F238E27FC236}">
                <a16:creationId xmlns:a16="http://schemas.microsoft.com/office/drawing/2014/main" id="{B09F17AE-8886-9854-253A-2164AAADD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67" y="748302"/>
            <a:ext cx="10905066" cy="1496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CA1249B6-7142-DD59-8DA1-4861C2D7F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467" y="2780608"/>
            <a:ext cx="10905066" cy="236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F15932-A900-7FA2-F27A-D54E64B35E03}"/>
              </a:ext>
            </a:extLst>
          </p:cNvPr>
          <p:cNvSpPr txBox="1"/>
          <p:nvPr/>
        </p:nvSpPr>
        <p:spPr>
          <a:xfrm>
            <a:off x="816956" y="2308385"/>
            <a:ext cx="10401119" cy="338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06908">
              <a:spcAft>
                <a:spcPts val="600"/>
              </a:spcAft>
            </a:pPr>
            <a:r>
              <a:rPr lang="en-US" sz="1602" kern="1200">
                <a:solidFill>
                  <a:schemeClr val="tx1"/>
                </a:solidFill>
                <a:latin typeface="Proxima Nova" panose="02000506030000020004" pitchFamily="2" charset="0"/>
                <a:ea typeface="+mn-ea"/>
                <a:cs typeface="+mn-cs"/>
              </a:rPr>
              <a:t>file:///private/var/folders/</a:t>
            </a:r>
            <a:r>
              <a:rPr lang="en-US" sz="1602" kern="1200" err="1">
                <a:solidFill>
                  <a:schemeClr val="tx1"/>
                </a:solidFill>
                <a:latin typeface="Proxima Nova" panose="02000506030000020004" pitchFamily="2" charset="0"/>
                <a:ea typeface="+mn-ea"/>
                <a:cs typeface="+mn-cs"/>
              </a:rPr>
              <a:t>pv</a:t>
            </a:r>
            <a:r>
              <a:rPr lang="en-US" sz="1602" kern="1200">
                <a:solidFill>
                  <a:schemeClr val="tx1"/>
                </a:solidFill>
                <a:latin typeface="Proxima Nova" panose="02000506030000020004" pitchFamily="2" charset="0"/>
                <a:ea typeface="+mn-ea"/>
                <a:cs typeface="+mn-cs"/>
              </a:rPr>
              <a:t>/t81hm_b11w928thx1b0w_8xh0000gn/T/graph-302469kQli67YjggV.html 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A4BCB6-1C31-4E29-9956-1BA60B587A1E}"/>
              </a:ext>
            </a:extLst>
          </p:cNvPr>
          <p:cNvSpPr txBox="1"/>
          <p:nvPr/>
        </p:nvSpPr>
        <p:spPr>
          <a:xfrm>
            <a:off x="816955" y="5283830"/>
            <a:ext cx="9996311" cy="939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406908">
              <a:spcAft>
                <a:spcPts val="600"/>
              </a:spcAft>
            </a:pPr>
            <a:r>
              <a:rPr lang="en-US" sz="1602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file:///private/var/folders/</a:t>
            </a:r>
            <a:r>
              <a:rPr lang="en-US" sz="1602" kern="120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pv</a:t>
            </a:r>
            <a:r>
              <a:rPr lang="en-US" sz="1602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/t81hm_b11w928thx1b0w_8xh0000gn/T/graph-30246bQBLy8q22WZQ.html</a:t>
            </a:r>
            <a:endParaRPr lang="en-US" sz="1602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406908">
              <a:spcAft>
                <a:spcPts val="600"/>
              </a:spcAft>
            </a:pPr>
            <a:br>
              <a:rPr lang="en-US" sz="1602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2530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92AA5-B029-7445-641D-946675515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company should care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DAE49-8979-E81E-9E2C-30D821E5B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i="0" u="none" strike="noStrike" dirty="0">
                <a:effectLst/>
                <a:latin typeface="Roboto" panose="02000000000000000000" pitchFamily="2" charset="0"/>
              </a:rPr>
              <a:t>Workplace Productivity and Absenteeism: Mental health issues can lead to decreased productivity and increased absenteeism in the workplace. Conditions like depression, anxiety, and stress can affect concentration, decision-making, and overall job performance. This can result in lower efficiency and reduced output for businesses.</a:t>
            </a:r>
          </a:p>
          <a:p>
            <a:endParaRPr lang="en-US" dirty="0"/>
          </a:p>
          <a:p>
            <a:r>
              <a:rPr lang="en-US" dirty="0"/>
              <a:t>What a company can do to promote mental health:</a:t>
            </a:r>
          </a:p>
          <a:p>
            <a:pPr lvl="1"/>
            <a:r>
              <a:rPr lang="en-US" dirty="0"/>
              <a:t>Ensure employees feel better able to access treatment </a:t>
            </a:r>
          </a:p>
          <a:p>
            <a:pPr lvl="2"/>
            <a:r>
              <a:rPr lang="en-US" dirty="0"/>
              <a:t>Consider availability of care options, assessing if mental health is interfering with employee’s work, availability of care options, access to remote work</a:t>
            </a:r>
          </a:p>
          <a:p>
            <a:pPr lvl="1"/>
            <a:r>
              <a:rPr lang="en-US" dirty="0"/>
              <a:t>Assess factors that predict when a person will report their mental interferes with with work</a:t>
            </a:r>
          </a:p>
        </p:txBody>
      </p:sp>
    </p:spTree>
    <p:extLst>
      <p:ext uri="{BB962C8B-B14F-4D97-AF65-F5344CB8AC3E}">
        <p14:creationId xmlns:p14="http://schemas.microsoft.com/office/powerpoint/2010/main" val="2746063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6">
            <a:extLst>
              <a:ext uri="{FF2B5EF4-FFF2-40B4-BE49-F238E27FC236}">
                <a16:creationId xmlns:a16="http://schemas.microsoft.com/office/drawing/2014/main" id="{BFAC6459-4724-409D-913B-EE6BEAA1F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n image of a stethoscope within a blue background">
            <a:extLst>
              <a:ext uri="{FF2B5EF4-FFF2-40B4-BE49-F238E27FC236}">
                <a16:creationId xmlns:a16="http://schemas.microsoft.com/office/drawing/2014/main" id="{F4F3B8D1-B1A8-C828-DDBC-89DC477B31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309" r="-1" b="-1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F2ED988-BFB4-4DFC-B992-40E0C69E9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0B35939-E4DA-2F50-71F2-FCB9556C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sz="2500" b="0" i="0" u="none" strike="noStrike">
                <a:effectLst/>
                <a:latin typeface="Proxima Nova" panose="02000506030000020004" pitchFamily="2" charset="0"/>
              </a:rPr>
              <a:t>The economic impact of mental health is a complex and multifaceted issue that can have significant implications for individuals, families, businesses, and societies as a whole</a:t>
            </a:r>
            <a:endParaRPr lang="en-US" sz="250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1046CBB-C290-4E51-B761-B5FBF3398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2">
              <a:lumMod val="50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99ACEE-C96C-2386-7CC4-5D4ED10E8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2128" y="971055"/>
            <a:ext cx="7315200" cy="4901938"/>
          </a:xfrm>
        </p:spPr>
        <p:txBody>
          <a:bodyPr>
            <a:normAutofit/>
          </a:bodyPr>
          <a:lstStyle/>
          <a:p>
            <a:pPr rtl="0" fontAlgn="base">
              <a:spcBef>
                <a:spcPts val="15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Roboto" panose="02000000000000000000" pitchFamily="2" charset="0"/>
              </a:rPr>
              <a:t>Healthcare Costs: Treating mental health disorders can be expensive, straining healthcare systems.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Roboto" panose="02000000000000000000" pitchFamily="2" charset="0"/>
              </a:rPr>
              <a:t>Disability: Severe mental health conditions can result in long-term workforce exclusion.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Roboto" panose="02000000000000000000" pitchFamily="2" charset="0"/>
              </a:rPr>
              <a:t>Educational Impact: Mental health challenges can hinder learning and educational achievement.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Roboto" panose="02000000000000000000" pitchFamily="2" charset="0"/>
              </a:rPr>
              <a:t>Economic Growth: Widespread mental health problems can limit productivity and innovation.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Roboto" panose="02000000000000000000" pitchFamily="2" charset="0"/>
              </a:rPr>
              <a:t>Caregiver Strain: Family caregivers might face income loss due to providing care.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Roboto" panose="02000000000000000000" pitchFamily="2" charset="0"/>
              </a:rPr>
              <a:t>Crime and Legal Costs: Mental health-related issues can lead to higher crime rates and legal expenses.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Roboto" panose="02000000000000000000" pitchFamily="2" charset="0"/>
              </a:rPr>
              <a:t>Stigma and Treatment: Stigma prevents timely treatment seeking, leading to increased costs.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Roboto" panose="02000000000000000000" pitchFamily="2" charset="0"/>
              </a:rPr>
              <a:t>Innovation: Good mental health support fosters innovation and creative thinking.</a:t>
            </a:r>
          </a:p>
          <a:p>
            <a:pPr rtl="0" fontAlgn="base">
              <a:spcBef>
                <a:spcPts val="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sz="1400" b="0" i="0" u="none" strike="noStrike" dirty="0">
                <a:effectLst/>
                <a:latin typeface="Roboto" panose="02000000000000000000" pitchFamily="2" charset="0"/>
              </a:rPr>
              <a:t>Intangible Costs: Human suffering and reduced quality of life also impact societies.</a:t>
            </a:r>
          </a:p>
          <a:p>
            <a:pPr rtl="0" fontAlgn="base">
              <a:spcBef>
                <a:spcPts val="1500"/>
              </a:spcBef>
              <a:spcAft>
                <a:spcPts val="1500"/>
              </a:spcAft>
              <a:buFont typeface="Arial" panose="020B0604020202020204" pitchFamily="34" charset="0"/>
              <a:buChar char="•"/>
            </a:pPr>
            <a:r>
              <a:rPr lang="en-US" sz="1400" b="1" i="0" u="none" strike="noStrike" dirty="0">
                <a:effectLst/>
                <a:latin typeface="Roboto" panose="02000000000000000000" pitchFamily="2" charset="0"/>
              </a:rPr>
              <a:t>Workplace Productivity and Absenteeism: Mental health issues can lead to decreased productivity and increased absenteeism in the workplace. Conditions like depression, anxiety, and stress can affect concentration, decision-making, and overall job performance. This can result in lower efficiency and reduced output for businesses.</a:t>
            </a:r>
          </a:p>
          <a:p>
            <a:endParaRPr lang="en-US" sz="14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22A6A7-90B9-47D5-92DC-16E72D14C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34565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E8C23-BE7B-C485-485D-B5009BFE6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Sources of Data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4D177C-BC2D-6C00-1D92-F8E2082BBC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2360360"/>
              </p:ext>
            </p:extLst>
          </p:nvPr>
        </p:nvGraphicFramePr>
        <p:xfrm>
          <a:off x="4059935" y="758952"/>
          <a:ext cx="7104549" cy="5330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4819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555D327-3838-BAEE-D506-5ABA9DAD8CBD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44" y="593270"/>
            <a:ext cx="11661409" cy="589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959D18-F9D3-7CF4-074A-F1B04882E8D5}"/>
              </a:ext>
            </a:extLst>
          </p:cNvPr>
          <p:cNvSpPr txBox="1"/>
          <p:nvPr/>
        </p:nvSpPr>
        <p:spPr>
          <a:xfrm>
            <a:off x="341747" y="113102"/>
            <a:ext cx="3629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Assigning a Value to Health</a:t>
            </a:r>
          </a:p>
        </p:txBody>
      </p:sp>
    </p:spTree>
    <p:extLst>
      <p:ext uri="{BB962C8B-B14F-4D97-AF65-F5344CB8AC3E}">
        <p14:creationId xmlns:p14="http://schemas.microsoft.com/office/powerpoint/2010/main" val="2536508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B6092D12-C345-4C42-81BB-EEEAC5EDF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8A02E91F-0583-4184-949B-A90DE2550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4642228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7E42C-CD37-1B07-4353-947A801BE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Correlation Coefficient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96FDDF-D106-AD19-0E88-F4CC68A1DD02}"/>
              </a:ext>
            </a:extLst>
          </p:cNvPr>
          <p:cNvSpPr txBox="1"/>
          <p:nvPr/>
        </p:nvSpPr>
        <p:spPr>
          <a:xfrm>
            <a:off x="289248" y="2510395"/>
            <a:ext cx="10812861" cy="5329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tabLst>
                <a:tab pos="1143000" algn="l"/>
              </a:tabLst>
            </a:pPr>
            <a:r>
              <a:rPr lang="en-US" b="1" i="0" u="none" strike="noStrike" dirty="0">
                <a:solidFill>
                  <a:srgbClr val="FFFFFF"/>
                </a:solidFill>
                <a:effectLst/>
              </a:rPr>
              <a:t>Remote Work vs Mental Health Correlation</a:t>
            </a:r>
            <a:r>
              <a:rPr lang="en-US" b="0" i="0" u="none" strike="noStrike" dirty="0">
                <a:solidFill>
                  <a:srgbClr val="FFFFFF"/>
                </a:solidFill>
                <a:effectLst/>
              </a:rPr>
              <a:t>- ( 1 positive correlation, 0 No Correlation, -1 Negative Correlation)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7747CAD-9B9E-25D6-2802-6DB51262E29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9248" y="3043334"/>
            <a:ext cx="11189752" cy="3384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3" name="Rectangle 3082">
            <a:extLst>
              <a:ext uri="{FF2B5EF4-FFF2-40B4-BE49-F238E27FC236}">
                <a16:creationId xmlns:a16="http://schemas.microsoft.com/office/drawing/2014/main" id="{90955CFF-AE70-4EDA-8E89-88F2FC610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54003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ABBB681-F4D2-40F2-ACC3-DE0B4B488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D4E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388ED0-1FEF-4E11-B488-BD661D1AC1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5847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0F8969-630C-B5ED-0119-345008CFD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805" y="902595"/>
            <a:ext cx="10602391" cy="50096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1CB68D-A061-EC9C-BC64-BFB036E65262}"/>
              </a:ext>
            </a:extLst>
          </p:cNvPr>
          <p:cNvSpPr txBox="1"/>
          <p:nvPr/>
        </p:nvSpPr>
        <p:spPr>
          <a:xfrm>
            <a:off x="544944" y="89138"/>
            <a:ext cx="4664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u="none" strike="noStrike" dirty="0">
                <a:effectLst/>
                <a:latin typeface="Proxima Nova" panose="02000506030000020004" pitchFamily="2" charset="0"/>
              </a:rPr>
              <a:t>Mental Disorder Impact Worldwide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574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54175D19-1FEC-4DFB-BF2A-971D4B973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9" name="Rectangle 5128">
            <a:extLst>
              <a:ext uri="{FF2B5EF4-FFF2-40B4-BE49-F238E27FC236}">
                <a16:creationId xmlns:a16="http://schemas.microsoft.com/office/drawing/2014/main" id="{CA651283-6D7A-4DC5-B604-9D8A825FA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5400" cap="sq">
            <a:solidFill>
              <a:srgbClr val="F1AB3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A map of the world with different colored circles&#10;&#10;Description automatically generated">
            <a:extLst>
              <a:ext uri="{FF2B5EF4-FFF2-40B4-BE49-F238E27FC236}">
                <a16:creationId xmlns:a16="http://schemas.microsoft.com/office/drawing/2014/main" id="{BDFA27BF-5C0C-5723-9AD0-9329B1E148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0" r="1" b="7779"/>
          <a:stretch/>
        </p:blipFill>
        <p:spPr bwMode="auto">
          <a:xfrm>
            <a:off x="643467" y="643467"/>
            <a:ext cx="10905066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02E032-5230-E0BE-CE18-E1E76F92BC2F}"/>
              </a:ext>
            </a:extLst>
          </p:cNvPr>
          <p:cNvSpPr txBox="1"/>
          <p:nvPr/>
        </p:nvSpPr>
        <p:spPr>
          <a:xfrm>
            <a:off x="477012" y="553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effectLst/>
                <a:latin typeface="Proxima Nova" panose="02000506030000020004" pitchFamily="2" charset="0"/>
              </a:rPr>
              <a:t>Maximum and Minimum Disorder Impact Worldwide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86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C80B450-0631-1264-01C5-4F86933E7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2288"/>
            <a:ext cx="12192000" cy="5811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C85C38-E57F-6D6F-B650-77E26C2EBBD7}"/>
              </a:ext>
            </a:extLst>
          </p:cNvPr>
          <p:cNvSpPr txBox="1"/>
          <p:nvPr/>
        </p:nvSpPr>
        <p:spPr>
          <a:xfrm>
            <a:off x="129310" y="69829"/>
            <a:ext cx="6169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effectLst/>
                <a:latin typeface="Proxima Nova" panose="02000506030000020004" pitchFamily="2" charset="0"/>
              </a:rPr>
              <a:t>Countries with Maximum and Minimum Disorder Compared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30878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Office 2007 - 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9935E573-C197-41A8-BCA1-5D5F62C560B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{141B5E8A-AB08-914D-80BB-E97592ADE4D6}tf10001124</Template>
  <TotalTime>196</TotalTime>
  <Words>1136</Words>
  <Application>Microsoft Macintosh PowerPoint</Application>
  <PresentationFormat>Widescreen</PresentationFormat>
  <Paragraphs>118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Corbel</vt:lpstr>
      <vt:lpstr>Proxima Nova</vt:lpstr>
      <vt:lpstr>Roboto</vt:lpstr>
      <vt:lpstr>Wingdings 2</vt:lpstr>
      <vt:lpstr>Frame</vt:lpstr>
      <vt:lpstr>Mental Health in the Workplace and Around the World</vt:lpstr>
      <vt:lpstr>Aim of Analysis: using a micro and macro level approach to the evaluation of the following questions we hope to better understand: 1) how various socio-demographic factors influence self-reported mental health and care-seeking behaviors in the workplace, 2) how mental health diagnosis and the burden of these diseases quantitatively differs from region to region.   </vt:lpstr>
      <vt:lpstr>The economic impact of mental health is a complex and multifaceted issue that can have significant implications for individuals, families, businesses, and societies as a whole</vt:lpstr>
      <vt:lpstr>Sources of Data</vt:lpstr>
      <vt:lpstr>PowerPoint Presentation</vt:lpstr>
      <vt:lpstr>Correlation Coefficient</vt:lpstr>
      <vt:lpstr>PowerPoint Presentation</vt:lpstr>
      <vt:lpstr>PowerPoint Presentation</vt:lpstr>
      <vt:lpstr>PowerPoint Presentation</vt:lpstr>
      <vt:lpstr>Possible Common Causes for Poor Mental Health Among Men and Women:  </vt:lpstr>
      <vt:lpstr>PowerPoint Presentation</vt:lpstr>
      <vt:lpstr>Survey Question: Would you be willing to discuss a Mental Health issue with your coworkers?   Here, we look at the results of that question based on the respondents age range and gender.</vt:lpstr>
      <vt:lpstr>Survey question: Would you be willing to discuss a Mental Health issue with your supervisor(s)?   Here, we look at the results of that question based on the respondents age range and gender.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 Importance:  Based on Random Forest Model  Predicting: If an employee will report mental health interferes with their work  </vt:lpstr>
      <vt:lpstr>PowerPoint Presentation</vt:lpstr>
      <vt:lpstr>Predictive Models</vt:lpstr>
      <vt:lpstr>PowerPoint Presentation</vt:lpstr>
      <vt:lpstr>Why a company should care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Mental Health in the Workplace and Around the World</dc:title>
  <dc:creator>Emily Curlin</dc:creator>
  <cp:lastModifiedBy>Emily Curlin</cp:lastModifiedBy>
  <cp:revision>5</cp:revision>
  <dcterms:created xsi:type="dcterms:W3CDTF">2023-08-31T21:26:17Z</dcterms:created>
  <dcterms:modified xsi:type="dcterms:W3CDTF">2023-09-01T00:42:38Z</dcterms:modified>
</cp:coreProperties>
</file>

<file path=docProps/thumbnail.jpeg>
</file>